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0C_9CEE6CA6.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7" r:id="rId2"/>
    <p:sldId id="257" r:id="rId3"/>
    <p:sldId id="262" r:id="rId4"/>
    <p:sldId id="273" r:id="rId5"/>
    <p:sldId id="264" r:id="rId6"/>
    <p:sldId id="263" r:id="rId7"/>
    <p:sldId id="258" r:id="rId8"/>
    <p:sldId id="269" r:id="rId9"/>
    <p:sldId id="287" r:id="rId10"/>
    <p:sldId id="289" r:id="rId11"/>
    <p:sldId id="288" r:id="rId12"/>
    <p:sldId id="279" r:id="rId13"/>
    <p:sldId id="276" r:id="rId14"/>
    <p:sldId id="270" r:id="rId15"/>
    <p:sldId id="271" r:id="rId16"/>
    <p:sldId id="272" r:id="rId17"/>
    <p:sldId id="274" r:id="rId18"/>
    <p:sldId id="275" r:id="rId19"/>
    <p:sldId id="268" r:id="rId20"/>
    <p:sldId id="285" r:id="rId21"/>
    <p:sldId id="282" r:id="rId22"/>
    <p:sldId id="286" r:id="rId23"/>
    <p:sldId id="290" r:id="rId24"/>
    <p:sldId id="261" r:id="rId25"/>
    <p:sldId id="291" r:id="rId26"/>
    <p:sldId id="292"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4DB7E2-AECA-07B1-EFE9-96F9E8F88E77}" name="Catalina Rivera Forero" initials="CR" userId="S::c.riveraf2@uniandes.edu.co::426ebc4c-ba2b-4850-8b50-f09c90c6764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8793A"/>
    <a:srgbClr val="FCECE4"/>
    <a:srgbClr val="FADFD2"/>
    <a:srgbClr val="FCEFE8"/>
    <a:srgbClr val="B33E13"/>
    <a:srgbClr val="F6C6AD"/>
    <a:srgbClr val="1D1A14"/>
    <a:srgbClr val="151614"/>
    <a:srgbClr val="1A11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69E530-4269-6FC5-8201-A97E1A03C7AB}" v="863" dt="2024-09-23T17:58:16.768"/>
    <p1510:client id="{1ACE52CA-6E85-45BC-A291-8A21F3031533}" v="4078" dt="2024-09-24T14:00:50.906"/>
    <p1510:client id="{56EC166C-F2DF-9E62-BB7E-2A5192D2C91D}" v="20" dt="2024-09-24T14:42:35.085"/>
    <p1510:client id="{5FD726FD-2083-A370-BA13-6617A00D32C8}" v="366" dt="2024-09-24T04:21:44.160"/>
    <p1510:client id="{7B450684-2A11-E897-35D4-2E2E6BFE877E}" v="362" dt="2024-09-24T12:25:02.142"/>
    <p1510:client id="{A2696E53-2CA3-CB67-98E1-9C6B24ED2181}" v="151" dt="2024-09-23T22:04:10.962"/>
    <p1510:client id="{A91E892B-8509-9C77-D165-2506FD00DEB7}" v="269" dt="2024-09-24T12:25:33.128"/>
    <p1510:client id="{AA9D3025-1499-6C19-F40B-66BD77EC2EB3}" v="937" dt="2024-09-24T02:33:56.829"/>
    <p1510:client id="{B61CAB27-C166-38F3-34BE-0A2E359ABB68}" v="489" dt="2024-09-24T10:47:30.963"/>
    <p1510:client id="{C2B6807F-32C3-3751-B70C-8D62E18BCF6E}" v="129" dt="2024-09-24T04:23:01.862"/>
    <p1510:client id="{DC1B6C45-A020-616B-884A-ABC06BBC5BA2}" v="6" dt="2024-09-24T00:58:50.429"/>
    <p1510:client id="{E3FF2306-7050-2FC0-29A5-5FFBB4CBF785}" v="215" dt="2024-09-24T12:00:42.88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3969" autoAdjust="0"/>
  </p:normalViewPr>
  <p:slideViewPr>
    <p:cSldViewPr snapToGrid="0">
      <p:cViewPr>
        <p:scale>
          <a:sx n="59" d="100"/>
          <a:sy n="59" d="100"/>
        </p:scale>
        <p:origin x="11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omments/modernComment_10C_9CEE6CA6.xml><?xml version="1.0" encoding="utf-8"?>
<p188:cmLst xmlns:a="http://schemas.openxmlformats.org/drawingml/2006/main" xmlns:r="http://schemas.openxmlformats.org/officeDocument/2006/relationships" xmlns:p188="http://schemas.microsoft.com/office/powerpoint/2018/8/main">
  <p188:cm id="{E1B9EC3C-4735-495A-B0DC-2298D8E77DDC}" authorId="{854DB7E2-AECA-07B1-EFE9-96F9E8F88E77}" created="2024-09-23T22:14:22.583">
    <ac:txMkLst xmlns:ac="http://schemas.microsoft.com/office/drawing/2013/main/command">
      <pc:docMk xmlns:pc="http://schemas.microsoft.com/office/powerpoint/2013/main/command"/>
      <pc:sldMk xmlns:pc="http://schemas.microsoft.com/office/powerpoint/2013/main/command" cId="2632871078" sldId="268"/>
      <ac:spMk id="8" creationId="{90EE49D3-FDE1-BA7F-0A67-4B5E90646F30}"/>
      <ac:txMk cp="200">
        <ac:context len="669" hash="1203947242"/>
      </ac:txMk>
    </ac:txMkLst>
    <p188:pos x="5532351" y="1926371"/>
    <p188:txBody>
      <a:bodyPr/>
      <a:lstStyle/>
      <a:p>
        <a:r>
          <a:rPr lang="es-CO"/>
          <a:t>La expresión de la DCLK3 se reduce notablemente en la enfermedad de Huntington.  El silenciamiento de la DCLK3 en el cuerpo estriado de ratones exacerbó la toxicidad de un fragmento N-terminal de mHTT. Por el contrario, la sobreexpresión de la DCLK3 redujo la neurodegeneración producida por la mHTT. La DCLK3 también produjo efectos beneficiosos sobre los síntomas motores en un modelo de ratón knock-in de la enfermedad de Huntington.  La presencia de DCLK3 en las neuronas estriatales puede desempeñar un papel clave en la regulación de la transcripción y la remodelación de la cromatina en estas células cerebrales, y muestran que la expresión reducida de la quinasa en la enfermedad de Huntington podría hacer que el cuerpo estriado sea muy vulnerable a la neurodegeneración</a:t>
        </a:r>
      </a:p>
    </p188:txBody>
  </p188:cm>
  <p188:cm id="{42C1E2CF-D4B4-4C9C-AC73-68F06D16BF75}" authorId="{854DB7E2-AECA-07B1-EFE9-96F9E8F88E77}" created="2024-09-23T22:26:28.397">
    <ac:txMkLst xmlns:ac="http://schemas.microsoft.com/office/drawing/2013/main/command">
      <pc:docMk xmlns:pc="http://schemas.microsoft.com/office/powerpoint/2013/main/command"/>
      <pc:sldMk xmlns:pc="http://schemas.microsoft.com/office/powerpoint/2013/main/command" cId="2632871078" sldId="268"/>
      <ac:spMk id="8" creationId="{90EE49D3-FDE1-BA7F-0A67-4B5E90646F30}"/>
      <ac:txMk cp="380">
        <ac:context len="669" hash="1203947242"/>
      </ac:txMk>
    </ac:txMkLst>
    <p188:pos x="1154314" y="2563680"/>
    <p188:txBody>
      <a:bodyPr/>
      <a:lstStyle/>
      <a:p>
        <a:r>
          <a:rPr lang="es-CO"/>
          <a:t>Existe una correlación inversa entre la longitud de la repetición CAG y la gravedad y la edad de aparición de las enfermedades. Cada vez hay más pruebas que sugieren que es la longitud de las repeticiones CAG ininterrumpidas en el ARNm en lugar de la longitud de la poliglutamina (poliQ) en la proteína HTT mutante (m) lo que determina la progresión de la enfermedad. 
 Este estudio sugiere que el proceso de interferencia de ARN (RNAi), a través de la enzima Dicer, contribuye a la muerte celular en la enfermedad de Huntington. La variante LOI provoca un inicio mucho más temprano de la enfermedad porque genera más ARN tóxico que las versiones de referencia del gen HTT.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70D03-ADA7-49C4-BDED-D6039A1610BA}" type="datetimeFigureOut">
              <a:t>24/09/2024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14C13-D5BF-423F-8408-77AA0C43B084}" type="slidenum">
              <a:t>‹Nº›</a:t>
            </a:fld>
            <a:endParaRPr lang="es-ES"/>
          </a:p>
        </p:txBody>
      </p:sp>
    </p:spTree>
    <p:extLst>
      <p:ext uri="{BB962C8B-B14F-4D97-AF65-F5344CB8AC3E}">
        <p14:creationId xmlns:p14="http://schemas.microsoft.com/office/powerpoint/2010/main" val="1420267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cag-repea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sciencedirect.com/topics/biochemistry-genetics-and-molecular-biology/msh3" TargetMode="External"/><Relationship Id="rId5" Type="http://schemas.openxmlformats.org/officeDocument/2006/relationships/hyperlink" Target="https://www.sciencedirect.com/topics/biochemistry-genetics-and-molecular-biology/dna-repair" TargetMode="External"/><Relationship Id="rId4" Type="http://schemas.openxmlformats.org/officeDocument/2006/relationships/hyperlink" Target="https://www.sciencedirect.com/topics/biochemistry-genetics-and-molecular-biology/huntingtin"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cag-repeat"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sciencedirect.com/topics/biochemistry-genetics-and-molecular-biology/msh3" TargetMode="External"/><Relationship Id="rId5" Type="http://schemas.openxmlformats.org/officeDocument/2006/relationships/hyperlink" Target="https://www.sciencedirect.com/topics/biochemistry-genetics-and-molecular-biology/dna-repair" TargetMode="External"/><Relationship Id="rId4" Type="http://schemas.openxmlformats.org/officeDocument/2006/relationships/hyperlink" Target="https://www.sciencedirect.com/topics/biochemistry-genetics-and-molecular-biology/huntingtin"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cag-repeat"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sciencedirect.com/topics/biochemistry-genetics-and-molecular-biology/msh3" TargetMode="External"/><Relationship Id="rId5" Type="http://schemas.openxmlformats.org/officeDocument/2006/relationships/hyperlink" Target="https://www.sciencedirect.com/topics/biochemistry-genetics-and-molecular-biology/dna-repair" TargetMode="External"/><Relationship Id="rId4" Type="http://schemas.openxmlformats.org/officeDocument/2006/relationships/hyperlink" Target="https://www.sciencedirect.com/topics/biochemistry-genetics-and-molecular-biology/huntingti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sciencedirect.com/science/article/pii/S0969212609002998#fig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cag-repeat"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sciencedirect.com/topics/biochemistry-genetics-and-molecular-biology/msh3" TargetMode="External"/><Relationship Id="rId5" Type="http://schemas.openxmlformats.org/officeDocument/2006/relationships/hyperlink" Target="https://www.sciencedirect.com/topics/biochemistry-genetics-and-molecular-biology/dna-repair" TargetMode="External"/><Relationship Id="rId4" Type="http://schemas.openxmlformats.org/officeDocument/2006/relationships/hyperlink" Target="https://www.sciencedirect.com/topics/biochemistry-genetics-and-molecular-biology/huntingti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Trastorno</a:t>
            </a:r>
            <a:r>
              <a:rPr lang="en-US" dirty="0"/>
              <a:t> </a:t>
            </a:r>
            <a:r>
              <a:rPr lang="en-US" dirty="0" err="1"/>
              <a:t>neurodegenerativo</a:t>
            </a:r>
            <a:r>
              <a:rPr lang="en-US" dirty="0"/>
              <a:t> </a:t>
            </a:r>
            <a:r>
              <a:rPr lang="en-US" dirty="0" err="1"/>
              <a:t>hereditario</a:t>
            </a:r>
            <a:r>
              <a:rPr lang="en-US" dirty="0"/>
              <a:t>: </a:t>
            </a:r>
            <a:r>
              <a:rPr lang="en-US" dirty="0" err="1"/>
              <a:t>herencia</a:t>
            </a:r>
            <a:r>
              <a:rPr lang="en-US" dirty="0"/>
              <a:t> </a:t>
            </a:r>
            <a:r>
              <a:rPr lang="en-US" dirty="0" err="1"/>
              <a:t>autosomica</a:t>
            </a:r>
            <a:r>
              <a:rPr lang="en-US" dirty="0"/>
              <a:t> </a:t>
            </a:r>
            <a:r>
              <a:rPr lang="en-US" dirty="0" err="1"/>
              <a:t>dominante</a:t>
            </a:r>
            <a:r>
              <a:rPr lang="en-US" dirty="0"/>
              <a:t>, </a:t>
            </a:r>
            <a:r>
              <a:rPr lang="en-US" dirty="0" err="1"/>
              <a:t>afecta</a:t>
            </a:r>
            <a:r>
              <a:rPr lang="en-US" dirty="0"/>
              <a:t> el 50% de la </a:t>
            </a:r>
            <a:r>
              <a:rPr lang="en-US" dirty="0" err="1"/>
              <a:t>progenie</a:t>
            </a:r>
            <a:r>
              <a:rPr lang="en-US" dirty="0"/>
              <a:t>, Es </a:t>
            </a:r>
            <a:r>
              <a:rPr lang="en-US" dirty="0" err="1"/>
              <a:t>progresiva</a:t>
            </a:r>
            <a:r>
              <a:rPr lang="en-US" dirty="0"/>
              <a:t> y </a:t>
            </a:r>
            <a:r>
              <a:rPr lang="en-US" dirty="0" err="1"/>
              <a:t>empeora</a:t>
            </a:r>
            <a:r>
              <a:rPr lang="en-US" dirty="0"/>
              <a:t> con el </a:t>
            </a:r>
            <a:r>
              <a:rPr lang="en-US" dirty="0" err="1"/>
              <a:t>tiempo</a:t>
            </a:r>
            <a:r>
              <a:rPr lang="en-US" dirty="0"/>
              <a:t>.</a:t>
            </a:r>
          </a:p>
          <a:p>
            <a:pPr>
              <a:lnSpc>
                <a:spcPct val="90000"/>
              </a:lnSpc>
              <a:spcBef>
                <a:spcPts val="1000"/>
              </a:spcBef>
            </a:pPr>
            <a:r>
              <a:rPr lang="en-US" dirty="0" err="1"/>
              <a:t>Descrita</a:t>
            </a:r>
            <a:r>
              <a:rPr lang="en-US" dirty="0"/>
              <a:t> por George Huntington 1872: </a:t>
            </a:r>
            <a:r>
              <a:rPr lang="en-US" dirty="0" err="1"/>
              <a:t>descripcion</a:t>
            </a:r>
            <a:r>
              <a:rPr lang="en-US" dirty="0"/>
              <a:t> </a:t>
            </a:r>
            <a:r>
              <a:rPr lang="en-US" dirty="0" err="1"/>
              <a:t>detallada</a:t>
            </a:r>
            <a:r>
              <a:rPr lang="en-US" dirty="0"/>
              <a:t> en </a:t>
            </a:r>
            <a:r>
              <a:rPr lang="en-US" dirty="0" err="1"/>
              <a:t>articulo</a:t>
            </a:r>
            <a:r>
              <a:rPr lang="en-US" dirty="0"/>
              <a:t> </a:t>
            </a:r>
            <a:r>
              <a:rPr lang="en-US" dirty="0" err="1"/>
              <a:t>titulado</a:t>
            </a:r>
            <a:r>
              <a:rPr lang="en-US" dirty="0"/>
              <a:t> On Chorea, </a:t>
            </a:r>
            <a:r>
              <a:rPr lang="en-US" dirty="0" err="1"/>
              <a:t>donde</a:t>
            </a:r>
            <a:r>
              <a:rPr lang="en-US" dirty="0"/>
              <a:t> </a:t>
            </a:r>
            <a:r>
              <a:rPr lang="en-US" dirty="0" err="1"/>
              <a:t>describio</a:t>
            </a:r>
            <a:r>
              <a:rPr lang="en-US" dirty="0"/>
              <a:t> los </a:t>
            </a:r>
            <a:r>
              <a:rPr lang="en-US" dirty="0" err="1"/>
              <a:t>movimientos</a:t>
            </a:r>
            <a:r>
              <a:rPr lang="en-US" dirty="0"/>
              <a:t> </a:t>
            </a:r>
            <a:r>
              <a:rPr lang="en-US" dirty="0" err="1"/>
              <a:t>involuntarios</a:t>
            </a:r>
            <a:r>
              <a:rPr lang="en-US" dirty="0"/>
              <a:t> como un </a:t>
            </a:r>
            <a:r>
              <a:rPr lang="en-US" dirty="0" err="1"/>
              <a:t>baile</a:t>
            </a:r>
            <a:r>
              <a:rPr lang="en-US" dirty="0"/>
              <a:t> o </a:t>
            </a:r>
            <a:r>
              <a:rPr lang="en-US" dirty="0" err="1"/>
              <a:t>tocar</a:t>
            </a:r>
            <a:r>
              <a:rPr lang="en-US" dirty="0"/>
              <a:t> piano y su patron de </a:t>
            </a:r>
            <a:r>
              <a:rPr lang="en-US" dirty="0" err="1"/>
              <a:t>herencia</a:t>
            </a:r>
            <a:r>
              <a:rPr lang="en-US" dirty="0"/>
              <a:t>.</a:t>
            </a:r>
            <a:endParaRPr lang="en-US" dirty="0">
              <a:cs typeface="Calibri"/>
            </a:endParaRPr>
          </a:p>
          <a:p>
            <a:pPr>
              <a:lnSpc>
                <a:spcPct val="90000"/>
              </a:lnSpc>
              <a:spcBef>
                <a:spcPts val="1000"/>
              </a:spcBef>
            </a:pPr>
            <a:r>
              <a:rPr lang="en-US" dirty="0" err="1"/>
              <a:t>Afecta</a:t>
            </a:r>
            <a:r>
              <a:rPr lang="en-US" dirty="0"/>
              <a:t> </a:t>
            </a:r>
            <a:r>
              <a:rPr lang="en-US" dirty="0" err="1"/>
              <a:t>principalmente</a:t>
            </a:r>
            <a:r>
              <a:rPr lang="en-US" dirty="0"/>
              <a:t> a las neuronas en los </a:t>
            </a:r>
            <a:r>
              <a:rPr lang="en-US" dirty="0" err="1"/>
              <a:t>ganglios</a:t>
            </a:r>
            <a:r>
              <a:rPr lang="en-US" dirty="0"/>
              <a:t> basales: </a:t>
            </a:r>
            <a:r>
              <a:rPr lang="en-US" dirty="0" err="1"/>
              <a:t>ahora</a:t>
            </a:r>
            <a:r>
              <a:rPr lang="en-US" dirty="0"/>
              <a:t> </a:t>
            </a:r>
            <a:r>
              <a:rPr lang="en-US" dirty="0" err="1"/>
              <a:t>llamados</a:t>
            </a:r>
            <a:r>
              <a:rPr lang="en-US" dirty="0"/>
              <a:t> </a:t>
            </a:r>
            <a:r>
              <a:rPr lang="en-US" dirty="0" err="1"/>
              <a:t>nucleos</a:t>
            </a:r>
            <a:r>
              <a:rPr lang="en-US" dirty="0"/>
              <a:t> </a:t>
            </a:r>
            <a:r>
              <a:rPr lang="en-US" dirty="0" err="1"/>
              <a:t>subcorticales</a:t>
            </a:r>
            <a:r>
              <a:rPr lang="en-US" dirty="0"/>
              <a:t> </a:t>
            </a:r>
            <a:r>
              <a:rPr lang="en-US" dirty="0" err="1"/>
              <a:t>estan</a:t>
            </a:r>
            <a:r>
              <a:rPr lang="en-US" dirty="0"/>
              <a:t> </a:t>
            </a:r>
            <a:r>
              <a:rPr lang="en-US" dirty="0" err="1"/>
              <a:t>relacionados</a:t>
            </a:r>
            <a:r>
              <a:rPr lang="en-US" dirty="0"/>
              <a:t> con el control del </a:t>
            </a:r>
            <a:r>
              <a:rPr lang="en-US" dirty="0" err="1"/>
              <a:t>movimiento</a:t>
            </a:r>
            <a:r>
              <a:rPr lang="en-US" dirty="0"/>
              <a:t>.</a:t>
            </a:r>
            <a:endParaRPr lang="en-US" dirty="0">
              <a:cs typeface="Calibri"/>
            </a:endParaRPr>
          </a:p>
          <a:p>
            <a:pPr>
              <a:lnSpc>
                <a:spcPct val="90000"/>
              </a:lnSpc>
              <a:spcBef>
                <a:spcPts val="1000"/>
              </a:spcBef>
            </a:pPr>
            <a:endParaRPr lang="en-US" dirty="0">
              <a:cs typeface="Calibri"/>
            </a:endParaRPr>
          </a:p>
          <a:p>
            <a:pPr>
              <a:lnSpc>
                <a:spcPct val="90000"/>
              </a:lnSpc>
              <a:spcBef>
                <a:spcPts val="1000"/>
              </a:spcBef>
            </a:pP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7B514C13-D5BF-423F-8408-77AA0C43B084}" type="slidenum">
              <a:t>2</a:t>
            </a:fld>
            <a:endParaRPr lang="es-ES"/>
          </a:p>
        </p:txBody>
      </p:sp>
    </p:spTree>
    <p:extLst>
      <p:ext uri="{BB962C8B-B14F-4D97-AF65-F5344CB8AC3E}">
        <p14:creationId xmlns:p14="http://schemas.microsoft.com/office/powerpoint/2010/main" val="3188309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F1F1F"/>
                </a:solidFill>
                <a:effectLst/>
                <a:latin typeface="ElsevierGulliver"/>
                <a:hlinkClick r:id="rId3" tooltip="Obtenga más información sobre la expansión de repeticiones CAG en las páginas de temas generadas por IA de ScienceDirect"/>
              </a:rPr>
              <a:t>La expansión de repeticiones CAG</a:t>
            </a:r>
            <a:r>
              <a:rPr lang="es-MX" b="0" i="0" dirty="0">
                <a:solidFill>
                  <a:srgbClr val="1F1F1F"/>
                </a:solidFill>
                <a:effectLst/>
                <a:latin typeface="ElsevierGulliver"/>
              </a:rPr>
              <a:t> en el gen </a:t>
            </a:r>
            <a:r>
              <a:rPr lang="es-MX" b="0" i="1" dirty="0">
                <a:solidFill>
                  <a:srgbClr val="1F1F1F"/>
                </a:solidFill>
                <a:effectLst/>
                <a:latin typeface="ElsevierGulliver"/>
                <a:hlinkClick r:id="rId4" tooltip="Obtenga más información sobre HTT en las páginas de temas generadas por IA de ScienceDirect"/>
              </a:rPr>
              <a:t>HTT impulsa la patogénesis de la enfermedad de Huntington (HD) y está modulada por </a:t>
            </a:r>
            <a:r>
              <a:rPr lang="es-MX" b="0" i="0" dirty="0">
                <a:solidFill>
                  <a:srgbClr val="1F1F1F"/>
                </a:solidFill>
                <a:effectLst/>
                <a:latin typeface="ElsevierGulliver"/>
              </a:rPr>
              <a:t>vías de </a:t>
            </a:r>
            <a:r>
              <a:rPr lang="es-MX" b="0" i="0" dirty="0">
                <a:solidFill>
                  <a:srgbClr val="1F1F1F"/>
                </a:solidFill>
                <a:effectLst/>
                <a:latin typeface="ElsevierGulliver"/>
                <a:hlinkClick r:id="rId5" tooltip="Obtenga más información sobre la reparación del daño del ADN en las páginas de temas generadas por IA de ScienceDirect"/>
              </a:rPr>
              <a:t>reparación del daño del ADN . </a:t>
            </a:r>
            <a:endParaRPr lang="es-MX" b="0" i="0" dirty="0">
              <a:solidFill>
                <a:srgbClr val="1F1F1F"/>
              </a:solidFill>
              <a:effectLst/>
              <a:latin typeface="ElsevierGulliver"/>
            </a:endParaRPr>
          </a:p>
          <a:p>
            <a:r>
              <a:rPr lang="es-MX" b="0" i="0" dirty="0">
                <a:solidFill>
                  <a:srgbClr val="1F1F1F"/>
                </a:solidFill>
                <a:effectLst/>
                <a:latin typeface="ElsevierGulliver"/>
              </a:rPr>
              <a:t>FAN1 tiene dos funciones distintas para estabilizar las repeticiones CAG. Por un lado, se une a MLH1 para restringir su reclutamiento por </a:t>
            </a:r>
            <a:r>
              <a:rPr lang="es-MX" b="0" i="0" dirty="0">
                <a:solidFill>
                  <a:srgbClr val="1F1F1F"/>
                </a:solidFill>
                <a:effectLst/>
                <a:latin typeface="ElsevierGulliver"/>
                <a:hlinkClick r:id="rId6" tooltip="Obtenga más información sobre MSH3 en las páginas de temas generadas por IA de ScienceDirect"/>
              </a:rPr>
              <a:t>MSH3</a:t>
            </a:r>
            <a:r>
              <a:rPr lang="es-MX" b="0" i="0" dirty="0">
                <a:solidFill>
                  <a:srgbClr val="1F1F1F"/>
                </a:solidFill>
                <a:effectLst/>
                <a:latin typeface="ElsevierGulliver"/>
              </a:rPr>
              <a:t> , inhibiendo así el ensamblaje de un complejo MMR funcional que de otro modo promovería la expansión de repeticiones CAG. Por otro lado, promueve una reparación precisa a través de su actividad nucleasa. Estos datos resaltan una vía potencial para la terapéutica de HD en la atenuación de la expansión somática.</a:t>
            </a:r>
          </a:p>
          <a:p>
            <a:endParaRPr lang="es-MX" b="0" i="0" dirty="0">
              <a:solidFill>
                <a:srgbClr val="1F1F1F"/>
              </a:solidFill>
              <a:effectLst/>
              <a:latin typeface="ElsevierGulliver"/>
            </a:endParaRPr>
          </a:p>
          <a:p>
            <a:r>
              <a:rPr lang="es-MX" b="1" dirty="0"/>
              <a:t>FAN1</a:t>
            </a:r>
            <a:r>
              <a:rPr lang="es-MX" dirty="0"/>
              <a:t> interactúa con </a:t>
            </a:r>
            <a:r>
              <a:rPr lang="es-MX" b="1" dirty="0"/>
              <a:t>MLH1</a:t>
            </a:r>
            <a:r>
              <a:rPr lang="es-MX" dirty="0"/>
              <a:t> para estabilizar las repeticiones </a:t>
            </a:r>
            <a:r>
              <a:rPr lang="es-MX" b="1" dirty="0"/>
              <a:t>CAG</a:t>
            </a:r>
            <a:r>
              <a:rPr lang="es-MX" dirty="0"/>
              <a:t> en el gen HTT, evitando la expansión somática (Goold et al., 2021).La pérdida de la función de FAN1 acelera la expansión de las repeticiones CAG, asociada a una progresión más rápida de la enfermedad (Deshmukh et al., 2021).</a:t>
            </a:r>
          </a:p>
          <a:p>
            <a:endParaRPr lang="es-MX" dirty="0"/>
          </a:p>
          <a:p>
            <a:r>
              <a:rPr lang="es-MX" dirty="0"/>
              <a:t>FAN1 también regula la estabilidad genómica y la recuperación de horquillas de replicación estancadas independientemente de la vía de la FA (20,21). Estas funciones requieren la actividad nucleasa de FAN1. FAN1 </a:t>
            </a:r>
            <a:r>
              <a:rPr lang="es-MX" dirty="0" err="1"/>
              <a:t>co-migra</a:t>
            </a:r>
            <a:r>
              <a:rPr lang="es-MX" dirty="0"/>
              <a:t> en un complejo con MLH1 y PMS2 que forman </a:t>
            </a:r>
            <a:r>
              <a:rPr lang="es-MX" dirty="0" err="1"/>
              <a:t>MutL</a:t>
            </a:r>
            <a:r>
              <a:rPr lang="es-MX" dirty="0"/>
              <a:t>α, lo que sugiere que este complejo desempeña un papel importante pero aún no identificado en la función de FAN1. Esto es pertinente porque las pruebas obtenidas en modelos de ratón sugieren que los componentes MMRMMR son necesarios para la IS (22,23), y el análisis de las </a:t>
            </a:r>
            <a:r>
              <a:rPr lang="es-MX" dirty="0" err="1"/>
              <a:t>víasdel</a:t>
            </a:r>
            <a:r>
              <a:rPr lang="es-MX" dirty="0"/>
              <a:t> ADN como un fuerte impulsor de la patogénesis de la EH (7).Recientemente se han identificado dos componentes de la MMR, MSH3 y MLH1, como moduladores de la progresión de la </a:t>
            </a:r>
            <a:r>
              <a:rPr lang="es-MX" dirty="0" err="1"/>
              <a:t>EH.como</a:t>
            </a:r>
            <a:r>
              <a:rPr lang="es-MX" dirty="0"/>
              <a:t> moduladores de la progresión de la EH y de la AAO, respectivamente (24,25). Dado que tanto FAN1 como MMR regulan la estabilidad de las repeticiones de ADN (8,26,27), las interacciones entre estos componentes sugieren que pueden contribuir a una vía </a:t>
            </a:r>
            <a:r>
              <a:rPr lang="es-MX" dirty="0" err="1"/>
              <a:t>común.En</a:t>
            </a:r>
            <a:r>
              <a:rPr lang="es-MX" dirty="0"/>
              <a:t> este estudio, encontramos que el aumento de la expresión de FAN1 se asocia significativamente con un retraso en la AAO y una progresión más lenta de la enfermedad en pacientes con EH. Demostramos que la expresión de FAN1 suprime profundamente la expansión de las repeticiones CAG en la línea celular U20S que expresa el exón 1 mutante de HTT, y que el </a:t>
            </a:r>
            <a:r>
              <a:rPr lang="es-MX" dirty="0" err="1"/>
              <a:t>knockdown</a:t>
            </a:r>
            <a:r>
              <a:rPr lang="es-MX" dirty="0"/>
              <a:t> (KD) de la expresión de FAN1 acelera la expansión de las repeticiones CAG en células madre pluripotentes inducidas (</a:t>
            </a:r>
            <a:r>
              <a:rPr lang="es-MX" dirty="0" err="1"/>
              <a:t>iPSCs</a:t>
            </a:r>
            <a:r>
              <a:rPr lang="es-MX" dirty="0"/>
              <a:t>) derivadas de pacientes con EH y en neuronas medianas espinosas (</a:t>
            </a:r>
            <a:r>
              <a:rPr lang="es-MX" dirty="0" err="1"/>
              <a:t>MSNs</a:t>
            </a:r>
            <a:r>
              <a:rPr lang="es-MX" dirty="0"/>
              <a:t>) diferenciadas. Traducción realizada con la versión gratuita del traductor DeepL.com</a:t>
            </a:r>
            <a:endParaRPr lang="es-ES" dirty="0"/>
          </a:p>
        </p:txBody>
      </p:sp>
      <p:sp>
        <p:nvSpPr>
          <p:cNvPr id="4" name="Marcador de número de diapositiva 3"/>
          <p:cNvSpPr>
            <a:spLocks noGrp="1"/>
          </p:cNvSpPr>
          <p:nvPr>
            <p:ph type="sldNum" sz="quarter" idx="5"/>
          </p:nvPr>
        </p:nvSpPr>
        <p:spPr/>
        <p:txBody>
          <a:bodyPr/>
          <a:lstStyle/>
          <a:p>
            <a:fld id="{7B514C13-D5BF-423F-8408-77AA0C43B084}" type="slidenum">
              <a:rPr lang="es-ES"/>
              <a:t>14</a:t>
            </a:fld>
            <a:endParaRPr lang="es-ES"/>
          </a:p>
        </p:txBody>
      </p:sp>
    </p:spTree>
    <p:extLst>
      <p:ext uri="{BB962C8B-B14F-4D97-AF65-F5344CB8AC3E}">
        <p14:creationId xmlns:p14="http://schemas.microsoft.com/office/powerpoint/2010/main" val="1329187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F1F1F"/>
                </a:solidFill>
                <a:effectLst/>
                <a:latin typeface="ElsevierGulliver"/>
                <a:hlinkClick r:id="rId3" tooltip="Obtenga más información sobre la expansión de repeticiones CAG en las páginas de temas generadas por IA de ScienceDirect"/>
              </a:rPr>
              <a:t>La expansión de repeticiones CAG</a:t>
            </a:r>
            <a:r>
              <a:rPr lang="es-MX" b="0" i="0" dirty="0">
                <a:solidFill>
                  <a:srgbClr val="1F1F1F"/>
                </a:solidFill>
                <a:effectLst/>
                <a:latin typeface="ElsevierGulliver"/>
              </a:rPr>
              <a:t> en el gen </a:t>
            </a:r>
            <a:r>
              <a:rPr lang="es-MX" b="0" i="1" dirty="0">
                <a:solidFill>
                  <a:srgbClr val="1F1F1F"/>
                </a:solidFill>
                <a:effectLst/>
                <a:latin typeface="ElsevierGulliver"/>
                <a:hlinkClick r:id="rId4" tooltip="Obtenga más información sobre HTT en las páginas de temas generadas por IA de ScienceDirect"/>
              </a:rPr>
              <a:t>HTT impulsa la patogénesis de la enfermedad de Huntington (HD) y está modulada por </a:t>
            </a:r>
            <a:r>
              <a:rPr lang="es-MX" b="0" i="0" dirty="0">
                <a:solidFill>
                  <a:srgbClr val="1F1F1F"/>
                </a:solidFill>
                <a:effectLst/>
                <a:latin typeface="ElsevierGulliver"/>
              </a:rPr>
              <a:t>vías de </a:t>
            </a:r>
            <a:r>
              <a:rPr lang="es-MX" b="0" i="0" dirty="0">
                <a:solidFill>
                  <a:srgbClr val="1F1F1F"/>
                </a:solidFill>
                <a:effectLst/>
                <a:latin typeface="ElsevierGulliver"/>
                <a:hlinkClick r:id="rId5" tooltip="Obtenga más información sobre la reparación del daño del ADN en las páginas de temas generadas por IA de ScienceDirect"/>
              </a:rPr>
              <a:t>reparación del daño del ADN . </a:t>
            </a:r>
            <a:endParaRPr lang="es-MX" b="0" i="0" dirty="0">
              <a:solidFill>
                <a:srgbClr val="1F1F1F"/>
              </a:solidFill>
              <a:effectLst/>
              <a:latin typeface="ElsevierGulliver"/>
            </a:endParaRPr>
          </a:p>
          <a:p>
            <a:r>
              <a:rPr lang="es-MX" b="0" i="0" dirty="0">
                <a:solidFill>
                  <a:srgbClr val="1F1F1F"/>
                </a:solidFill>
                <a:effectLst/>
                <a:latin typeface="ElsevierGulliver"/>
              </a:rPr>
              <a:t>FAN1 tiene dos funciones distintas para estabilizar las repeticiones CAG. Por un lado, se une a MLH1 para restringir su reclutamiento por </a:t>
            </a:r>
            <a:r>
              <a:rPr lang="es-MX" b="0" i="0" dirty="0">
                <a:solidFill>
                  <a:srgbClr val="1F1F1F"/>
                </a:solidFill>
                <a:effectLst/>
                <a:latin typeface="ElsevierGulliver"/>
                <a:hlinkClick r:id="rId6" tooltip="Obtenga más información sobre MSH3 en las páginas de temas generadas por IA de ScienceDirect"/>
              </a:rPr>
              <a:t>MSH3</a:t>
            </a:r>
            <a:r>
              <a:rPr lang="es-MX" b="0" i="0" dirty="0">
                <a:solidFill>
                  <a:srgbClr val="1F1F1F"/>
                </a:solidFill>
                <a:effectLst/>
                <a:latin typeface="ElsevierGulliver"/>
              </a:rPr>
              <a:t> , inhibiendo así el ensamblaje de un complejo MMR funcional que de otro modo promovería la expansión de repeticiones CAG. Por otro lado, promueve una reparación precisa a través de su actividad nucleasa. Estos datos resaltan una vía potencial para la terapéutica de HD en la atenuación de la expansión somática.</a:t>
            </a:r>
          </a:p>
          <a:p>
            <a:endParaRPr lang="es-MX" b="0" i="0" dirty="0">
              <a:solidFill>
                <a:srgbClr val="1F1F1F"/>
              </a:solidFill>
              <a:effectLst/>
              <a:latin typeface="ElsevierGulliver"/>
            </a:endParaRPr>
          </a:p>
          <a:p>
            <a:r>
              <a:rPr lang="es-MX" b="1" dirty="0"/>
              <a:t>FAN1</a:t>
            </a:r>
            <a:r>
              <a:rPr lang="es-MX" dirty="0"/>
              <a:t> interactúa con </a:t>
            </a:r>
            <a:r>
              <a:rPr lang="es-MX" b="1" dirty="0"/>
              <a:t>MLH1</a:t>
            </a:r>
            <a:r>
              <a:rPr lang="es-MX" dirty="0"/>
              <a:t> para estabilizar las repeticiones </a:t>
            </a:r>
            <a:r>
              <a:rPr lang="es-MX" b="1" dirty="0"/>
              <a:t>CAG</a:t>
            </a:r>
            <a:r>
              <a:rPr lang="es-MX" dirty="0"/>
              <a:t> en el gen HTT, evitando la expansión somática (Goold et al., 2021).La pérdida de la función de FAN1 acelera la expansión de las repeticiones CAG, asociada a una progresión más rápida de la enfermedad (Deshmukh et al., 2021).</a:t>
            </a:r>
            <a:endParaRPr lang="es-ES" dirty="0"/>
          </a:p>
        </p:txBody>
      </p:sp>
      <p:sp>
        <p:nvSpPr>
          <p:cNvPr id="4" name="Marcador de número de diapositiva 3"/>
          <p:cNvSpPr>
            <a:spLocks noGrp="1"/>
          </p:cNvSpPr>
          <p:nvPr>
            <p:ph type="sldNum" sz="quarter" idx="5"/>
          </p:nvPr>
        </p:nvSpPr>
        <p:spPr/>
        <p:txBody>
          <a:bodyPr/>
          <a:lstStyle/>
          <a:p>
            <a:fld id="{7B514C13-D5BF-423F-8408-77AA0C43B084}" type="slidenum">
              <a:rPr lang="es-ES"/>
              <a:t>15</a:t>
            </a:fld>
            <a:endParaRPr lang="es-ES"/>
          </a:p>
        </p:txBody>
      </p:sp>
    </p:spTree>
    <p:extLst>
      <p:ext uri="{BB962C8B-B14F-4D97-AF65-F5344CB8AC3E}">
        <p14:creationId xmlns:p14="http://schemas.microsoft.com/office/powerpoint/2010/main" val="4108464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F1F1F"/>
                </a:solidFill>
                <a:effectLst/>
                <a:latin typeface="ElsevierGulliver"/>
                <a:hlinkClick r:id="rId3" tooltip="Obtenga más información sobre la expansión de repeticiones CAG en las páginas de temas generadas por IA de ScienceDirect"/>
              </a:rPr>
              <a:t>La expansión de repeticiones CAG</a:t>
            </a:r>
            <a:r>
              <a:rPr lang="es-MX" b="0" i="0" dirty="0">
                <a:solidFill>
                  <a:srgbClr val="1F1F1F"/>
                </a:solidFill>
                <a:effectLst/>
                <a:latin typeface="ElsevierGulliver"/>
              </a:rPr>
              <a:t> en el gen </a:t>
            </a:r>
            <a:r>
              <a:rPr lang="es-MX" b="0" i="1" dirty="0">
                <a:solidFill>
                  <a:srgbClr val="1F1F1F"/>
                </a:solidFill>
                <a:effectLst/>
                <a:latin typeface="ElsevierGulliver"/>
                <a:hlinkClick r:id="rId4" tooltip="Obtenga más información sobre HTT en las páginas de temas generadas por IA de ScienceDirect"/>
              </a:rPr>
              <a:t>HTT impulsa la patogénesis de la enfermedad de Huntington (HD) y está modulada por </a:t>
            </a:r>
            <a:r>
              <a:rPr lang="es-MX" b="0" i="0" dirty="0">
                <a:solidFill>
                  <a:srgbClr val="1F1F1F"/>
                </a:solidFill>
                <a:effectLst/>
                <a:latin typeface="ElsevierGulliver"/>
              </a:rPr>
              <a:t>vías de </a:t>
            </a:r>
            <a:r>
              <a:rPr lang="es-MX" b="0" i="0" dirty="0">
                <a:solidFill>
                  <a:srgbClr val="1F1F1F"/>
                </a:solidFill>
                <a:effectLst/>
                <a:latin typeface="ElsevierGulliver"/>
                <a:hlinkClick r:id="rId5" tooltip="Obtenga más información sobre la reparación del daño del ADN en las páginas de temas generadas por IA de ScienceDirect"/>
              </a:rPr>
              <a:t>reparación del daño del ADN . </a:t>
            </a:r>
            <a:endParaRPr lang="es-MX" b="0" i="0" dirty="0">
              <a:solidFill>
                <a:srgbClr val="1F1F1F"/>
              </a:solidFill>
              <a:effectLst/>
              <a:latin typeface="ElsevierGulliver"/>
            </a:endParaRPr>
          </a:p>
          <a:p>
            <a:r>
              <a:rPr lang="es-MX" b="0" i="0" dirty="0">
                <a:solidFill>
                  <a:srgbClr val="1F1F1F"/>
                </a:solidFill>
                <a:effectLst/>
                <a:latin typeface="ElsevierGulliver"/>
              </a:rPr>
              <a:t>FAN1 tiene dos funciones distintas para estabilizar las repeticiones CAG. Por un lado, se une a MLH1 para restringir su reclutamiento por </a:t>
            </a:r>
            <a:r>
              <a:rPr lang="es-MX" b="0" i="0" dirty="0">
                <a:solidFill>
                  <a:srgbClr val="1F1F1F"/>
                </a:solidFill>
                <a:effectLst/>
                <a:latin typeface="ElsevierGulliver"/>
                <a:hlinkClick r:id="rId6" tooltip="Obtenga más información sobre MSH3 en las páginas de temas generadas por IA de ScienceDirect"/>
              </a:rPr>
              <a:t>MSH3</a:t>
            </a:r>
            <a:r>
              <a:rPr lang="es-MX" b="0" i="0" dirty="0">
                <a:solidFill>
                  <a:srgbClr val="1F1F1F"/>
                </a:solidFill>
                <a:effectLst/>
                <a:latin typeface="ElsevierGulliver"/>
              </a:rPr>
              <a:t> , inhibiendo así el ensamblaje de un complejo MMR funcional que de otro modo promovería la expansión de repeticiones CAG. Por otro lado, promueve una reparación precisa a través de su actividad nucleasa. Estos datos resaltan una vía potencial para la terapéutica de HD en la atenuación de la expansión somática.</a:t>
            </a:r>
          </a:p>
          <a:p>
            <a:endParaRPr lang="es-MX" b="0" i="0" dirty="0">
              <a:solidFill>
                <a:srgbClr val="1F1F1F"/>
              </a:solidFill>
              <a:effectLst/>
              <a:latin typeface="ElsevierGulliver"/>
            </a:endParaRPr>
          </a:p>
          <a:p>
            <a:r>
              <a:rPr lang="es-MX" b="1" dirty="0"/>
              <a:t>FAN1</a:t>
            </a:r>
            <a:r>
              <a:rPr lang="es-MX" dirty="0"/>
              <a:t> interactúa con </a:t>
            </a:r>
            <a:r>
              <a:rPr lang="es-MX" b="1" dirty="0"/>
              <a:t>MLH1</a:t>
            </a:r>
            <a:r>
              <a:rPr lang="es-MX" dirty="0"/>
              <a:t> para estabilizar las repeticiones </a:t>
            </a:r>
            <a:r>
              <a:rPr lang="es-MX" b="1" dirty="0"/>
              <a:t>CAG</a:t>
            </a:r>
            <a:r>
              <a:rPr lang="es-MX" dirty="0"/>
              <a:t> en el gen HTT, evitando la expansión somática (Goold et al., 2021).La pérdida de la función de FAN1 acelera la expansión de las repeticiones CAG, asociada a una progresión más rápida de la enfermedad (Deshmukh et al., 2021).</a:t>
            </a:r>
            <a:endParaRPr lang="es-ES" dirty="0"/>
          </a:p>
        </p:txBody>
      </p:sp>
      <p:sp>
        <p:nvSpPr>
          <p:cNvPr id="4" name="Marcador de número de diapositiva 3"/>
          <p:cNvSpPr>
            <a:spLocks noGrp="1"/>
          </p:cNvSpPr>
          <p:nvPr>
            <p:ph type="sldNum" sz="quarter" idx="5"/>
          </p:nvPr>
        </p:nvSpPr>
        <p:spPr/>
        <p:txBody>
          <a:bodyPr/>
          <a:lstStyle/>
          <a:p>
            <a:fld id="{7B514C13-D5BF-423F-8408-77AA0C43B084}" type="slidenum">
              <a:rPr lang="es-ES"/>
              <a:t>16</a:t>
            </a:fld>
            <a:endParaRPr lang="es-ES"/>
          </a:p>
        </p:txBody>
      </p:sp>
    </p:spTree>
    <p:extLst>
      <p:ext uri="{BB962C8B-B14F-4D97-AF65-F5344CB8AC3E}">
        <p14:creationId xmlns:p14="http://schemas.microsoft.com/office/powerpoint/2010/main" val="1585204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rtl="0" fontAlgn="base"/>
            <a:r>
              <a:rPr lang="es-MX" sz="1800" b="0" i="0" dirty="0">
                <a:solidFill>
                  <a:srgbClr val="000000"/>
                </a:solidFill>
                <a:effectLst/>
                <a:latin typeface="Times New Roman" panose="02020603050405020304" pitchFamily="18" charset="0"/>
              </a:rPr>
              <a:t>Los SNP causantes de la inestabilidad somática podrían ser diferentes en las poblaciones sudamericanas que en las europeas, además de estar presentes en interacciones gen-ambiente específicas que no son compartidas en las diferentes cohortes. Sin embargo, estas diferencias podrían explicarse mejor por los diferentes niveles de expresión de las variantes en los tejidos afectados, puesto que, el mismo alelo podría tener una mayor expresión en un tejido en comparación con otro, lo que podría causar un alto nivel de inestabilidad somática en el tejido afectado y una menor en tejido no afectados, como la sangre (Alshammari, 2018). </a:t>
            </a:r>
            <a:endParaRPr lang="es-MX" b="0" i="0" dirty="0">
              <a:solidFill>
                <a:srgbClr val="000000"/>
              </a:solidFill>
              <a:effectLst/>
              <a:latin typeface="Segoe UI" panose="020B0502040204020203" pitchFamily="34" charset="0"/>
            </a:endParaRPr>
          </a:p>
          <a:p>
            <a:pPr algn="just" rtl="0" fontAlgn="base"/>
            <a:r>
              <a:rPr lang="es-MX" sz="1800" b="0" i="0" dirty="0">
                <a:solidFill>
                  <a:srgbClr val="000000"/>
                </a:solidFill>
                <a:effectLst/>
                <a:latin typeface="Times New Roman" panose="02020603050405020304" pitchFamily="18" charset="0"/>
              </a:rPr>
              <a:t> </a:t>
            </a:r>
            <a:endParaRPr lang="es-MX" b="0" i="0" dirty="0">
              <a:solidFill>
                <a:srgbClr val="000000"/>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fld id="{7B514C13-D5BF-423F-8408-77AA0C43B084}" type="slidenum">
              <a:rPr lang="es-ES"/>
              <a:t>17</a:t>
            </a:fld>
            <a:endParaRPr lang="es-ES"/>
          </a:p>
        </p:txBody>
      </p:sp>
    </p:spTree>
    <p:extLst>
      <p:ext uri="{BB962C8B-B14F-4D97-AF65-F5344CB8AC3E}">
        <p14:creationId xmlns:p14="http://schemas.microsoft.com/office/powerpoint/2010/main" val="2762165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1" algn="just"/>
            <a:r>
              <a:rPr lang="es-MX" sz="1200">
                <a:latin typeface="Aptos"/>
                <a:cs typeface="Times New Roman"/>
              </a:rPr>
              <a:t>Los modificadores </a:t>
            </a:r>
            <a:r>
              <a:rPr lang="es-MX" sz="1200" err="1">
                <a:latin typeface="Aptos"/>
                <a:cs typeface="Times New Roman"/>
              </a:rPr>
              <a:t>cis</a:t>
            </a:r>
            <a:r>
              <a:rPr lang="es-MX" sz="1200">
                <a:latin typeface="Aptos"/>
                <a:cs typeface="Times New Roman"/>
              </a:rPr>
              <a:t>, presentes en el mismo cromosoma que el gen HTT, influyen en la expansión o estabilidad del gen</a:t>
            </a:r>
          </a:p>
          <a:p>
            <a:pPr marL="0" lvl="1" algn="just"/>
            <a:r>
              <a:rPr lang="es-MX" sz="1200">
                <a:latin typeface="Aptos"/>
                <a:cs typeface="Times New Roman"/>
              </a:rPr>
              <a:t>La pérdida de interrupciones, como el casete CAACAG, acelera la aparición de la enfermedad debido a una mayor inestabilidad somática, mientras que su duplicación retrasa la aparición.</a:t>
            </a:r>
          </a:p>
          <a:p>
            <a:pPr marL="0" lvl="1" algn="just"/>
            <a:r>
              <a:rPr lang="es-MX" sz="1200">
                <a:latin typeface="Aptos"/>
                <a:cs typeface="Times New Roman"/>
              </a:rPr>
              <a:t>Esta inestabilidad contribuye a una progresión más rápida de la enfermedad, independientemente del tamaño de la </a:t>
            </a:r>
            <a:r>
              <a:rPr lang="es-MX" sz="1200" err="1">
                <a:latin typeface="Aptos"/>
                <a:cs typeface="Times New Roman"/>
              </a:rPr>
              <a:t>poliglutamina</a:t>
            </a:r>
            <a:endParaRPr lang="es-MX" sz="1200">
              <a:latin typeface="Aptos"/>
              <a:cs typeface="Times New Roman"/>
            </a:endParaRPr>
          </a:p>
          <a:p>
            <a:pPr marL="0" lvl="1" algn="just"/>
            <a:r>
              <a:rPr lang="es-MX" sz="1200">
                <a:latin typeface="Aptos"/>
                <a:cs typeface="Times New Roman"/>
              </a:rPr>
              <a:t>(</a:t>
            </a:r>
            <a:r>
              <a:rPr lang="es-MX" sz="1200" err="1">
                <a:latin typeface="Aptos"/>
                <a:cs typeface="Times New Roman"/>
              </a:rPr>
              <a:t>Rajagopal</a:t>
            </a:r>
            <a:r>
              <a:rPr lang="es-MX" sz="1200">
                <a:latin typeface="Aptos"/>
                <a:cs typeface="Times New Roman"/>
              </a:rPr>
              <a:t> et al., 2023; </a:t>
            </a:r>
            <a:r>
              <a:rPr lang="es-MX" sz="1200" err="1">
                <a:latin typeface="Aptos"/>
                <a:cs typeface="Times New Roman"/>
              </a:rPr>
              <a:t>Pengo</a:t>
            </a:r>
            <a:r>
              <a:rPr lang="es-MX" sz="1200">
                <a:latin typeface="Aptos"/>
                <a:cs typeface="Times New Roman"/>
              </a:rPr>
              <a:t> &amp; </a:t>
            </a:r>
            <a:r>
              <a:rPr lang="es-MX" sz="1200" err="1">
                <a:latin typeface="Aptos"/>
                <a:cs typeface="Times New Roman"/>
              </a:rPr>
              <a:t>Squitieri</a:t>
            </a:r>
            <a:r>
              <a:rPr lang="es-MX" sz="1200">
                <a:latin typeface="Aptos"/>
                <a:cs typeface="Times New Roman"/>
              </a:rPr>
              <a:t>, 2024)</a:t>
            </a:r>
          </a:p>
          <a:p>
            <a:pPr marL="0" lvl="1" algn="just"/>
            <a:r>
              <a:rPr lang="es-MX" sz="1200">
                <a:ea typeface="+mn-lt"/>
                <a:cs typeface="+mn-lt"/>
              </a:rPr>
              <a:t>https://pubmed.ncbi.nlm.nih.gov/31104771/#&amp;gid=article-figures&amp;pid=figure-2-uid-1</a:t>
            </a:r>
            <a:endParaRPr lang="es-MX"/>
          </a:p>
          <a:p>
            <a:endParaRPr lang="es-ES"/>
          </a:p>
        </p:txBody>
      </p:sp>
      <p:sp>
        <p:nvSpPr>
          <p:cNvPr id="4" name="Marcador de número de diapositiva 3"/>
          <p:cNvSpPr>
            <a:spLocks noGrp="1"/>
          </p:cNvSpPr>
          <p:nvPr>
            <p:ph type="sldNum" sz="quarter" idx="5"/>
          </p:nvPr>
        </p:nvSpPr>
        <p:spPr/>
        <p:txBody>
          <a:bodyPr/>
          <a:lstStyle/>
          <a:p>
            <a:fld id="{7B514C13-D5BF-423F-8408-77AA0C43B084}" type="slidenum">
              <a:rPr lang="es-ES"/>
              <a:t>18</a:t>
            </a:fld>
            <a:endParaRPr lang="es-ES"/>
          </a:p>
        </p:txBody>
      </p:sp>
    </p:spTree>
    <p:extLst>
      <p:ext uri="{BB962C8B-B14F-4D97-AF65-F5344CB8AC3E}">
        <p14:creationId xmlns:p14="http://schemas.microsoft.com/office/powerpoint/2010/main" val="137759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En pacientes con un número similar de repeticiones CAG, la </a:t>
            </a:r>
            <a:r>
              <a:rPr lang="es-ES" b="1"/>
              <a:t>edad de aparición</a:t>
            </a:r>
            <a:r>
              <a:rPr lang="es-ES"/>
              <a:t> de los síntomas puede variar considerablemente, lo que indica la presencia de </a:t>
            </a:r>
            <a:r>
              <a:rPr lang="es-ES" b="1"/>
              <a:t>modificadores genéticos</a:t>
            </a:r>
            <a:r>
              <a:rPr lang="es-ES"/>
              <a:t>.</a:t>
            </a:r>
          </a:p>
          <a:p>
            <a:endParaRPr lang="es-ES">
              <a:ea typeface="Calibri"/>
              <a:cs typeface="Calibri"/>
            </a:endParaRPr>
          </a:p>
          <a:p>
            <a:r>
              <a:rPr lang="en-US" b="1"/>
              <a:t>RNA-Seq</a:t>
            </a:r>
            <a:r>
              <a:rPr lang="en-US"/>
              <a:t>: </a:t>
            </a:r>
            <a:r>
              <a:rPr lang="en-US" err="1"/>
              <a:t>Evaluar</a:t>
            </a:r>
            <a:r>
              <a:rPr lang="en-US"/>
              <a:t> </a:t>
            </a:r>
            <a:r>
              <a:rPr lang="en-US" err="1"/>
              <a:t>los</a:t>
            </a:r>
            <a:r>
              <a:rPr lang="en-US"/>
              <a:t> </a:t>
            </a:r>
            <a:r>
              <a:rPr lang="en-US" b="1" err="1"/>
              <a:t>cambios</a:t>
            </a:r>
            <a:r>
              <a:rPr lang="en-US" b="1"/>
              <a:t> </a:t>
            </a:r>
            <a:r>
              <a:rPr lang="en-US" b="1" err="1"/>
              <a:t>transcripcionales</a:t>
            </a:r>
            <a:r>
              <a:rPr lang="en-US"/>
              <a:t> </a:t>
            </a:r>
            <a:r>
              <a:rPr lang="en-US" err="1"/>
              <a:t>en</a:t>
            </a:r>
            <a:r>
              <a:rPr lang="en-US"/>
              <a:t> </a:t>
            </a:r>
            <a:r>
              <a:rPr lang="en-US" err="1"/>
              <a:t>diversos</a:t>
            </a:r>
            <a:r>
              <a:rPr lang="en-US"/>
              <a:t> </a:t>
            </a:r>
            <a:r>
              <a:rPr lang="en-US" err="1"/>
              <a:t>modelos</a:t>
            </a:r>
            <a:r>
              <a:rPr lang="en-US"/>
              <a:t> </a:t>
            </a:r>
            <a:r>
              <a:rPr lang="en-US" err="1"/>
              <a:t>celulares</a:t>
            </a:r>
            <a:r>
              <a:rPr lang="en-US"/>
              <a:t> y </a:t>
            </a:r>
            <a:r>
              <a:rPr lang="en-US" err="1"/>
              <a:t>animales</a:t>
            </a:r>
            <a:r>
              <a:rPr lang="en-US"/>
              <a:t> que </a:t>
            </a:r>
            <a:r>
              <a:rPr lang="en-US" err="1"/>
              <a:t>expresan</a:t>
            </a:r>
            <a:r>
              <a:rPr lang="en-US"/>
              <a:t>  </a:t>
            </a:r>
            <a:r>
              <a:rPr lang="en-US" err="1"/>
              <a:t>mHTT</a:t>
            </a:r>
            <a:r>
              <a:rPr lang="en-US"/>
              <a:t>, </a:t>
            </a:r>
            <a:r>
              <a:rPr lang="en-US" err="1"/>
              <a:t>así</a:t>
            </a:r>
            <a:r>
              <a:rPr lang="en-US"/>
              <a:t> </a:t>
            </a:r>
            <a:r>
              <a:rPr lang="en-US" err="1"/>
              <a:t>como</a:t>
            </a:r>
            <a:r>
              <a:rPr lang="en-US"/>
              <a:t> </a:t>
            </a:r>
            <a:r>
              <a:rPr lang="en-US" err="1"/>
              <a:t>en</a:t>
            </a:r>
            <a:r>
              <a:rPr lang="en-US"/>
              <a:t> </a:t>
            </a:r>
            <a:r>
              <a:rPr lang="en-US" b="1" err="1"/>
              <a:t>células</a:t>
            </a:r>
            <a:r>
              <a:rPr lang="en-US" b="1"/>
              <a:t> </a:t>
            </a:r>
            <a:r>
              <a:rPr lang="en-US" b="1" err="1"/>
              <a:t>humanas</a:t>
            </a:r>
            <a:r>
              <a:rPr lang="en-US"/>
              <a:t> </a:t>
            </a:r>
            <a:r>
              <a:rPr lang="en-US" err="1"/>
              <a:t>derivadas</a:t>
            </a:r>
            <a:r>
              <a:rPr lang="en-US"/>
              <a:t> de </a:t>
            </a:r>
            <a:r>
              <a:rPr lang="en-US" err="1"/>
              <a:t>pacientes</a:t>
            </a:r>
            <a:r>
              <a:rPr lang="en-US"/>
              <a:t>.</a:t>
            </a:r>
          </a:p>
          <a:p>
            <a:pPr marL="228600" lvl="1" indent="-228600">
              <a:buFont typeface="Arial"/>
              <a:buChar char="•"/>
            </a:pPr>
            <a:r>
              <a:rPr lang="en-US" err="1"/>
              <a:t>Cambios</a:t>
            </a:r>
            <a:r>
              <a:rPr lang="en-US"/>
              <a:t> </a:t>
            </a:r>
            <a:r>
              <a:rPr lang="en-US" err="1"/>
              <a:t>transcripcionales</a:t>
            </a:r>
            <a:r>
              <a:rPr lang="en-US"/>
              <a:t> </a:t>
            </a:r>
            <a:r>
              <a:rPr lang="en-US" err="1"/>
              <a:t>inducidos</a:t>
            </a:r>
            <a:r>
              <a:rPr lang="en-US"/>
              <a:t> </a:t>
            </a:r>
            <a:r>
              <a:rPr lang="en-US" err="1"/>
              <a:t>por</a:t>
            </a:r>
            <a:r>
              <a:rPr lang="en-US"/>
              <a:t> </a:t>
            </a:r>
            <a:r>
              <a:rPr lang="en-US" err="1"/>
              <a:t>mHTT</a:t>
            </a:r>
            <a:r>
              <a:rPr lang="en-US"/>
              <a:t> </a:t>
            </a:r>
            <a:r>
              <a:rPr lang="en-US" err="1"/>
              <a:t>en</a:t>
            </a:r>
            <a:r>
              <a:rPr lang="en-US"/>
              <a:t> </a:t>
            </a:r>
            <a:r>
              <a:rPr lang="en-US" err="1"/>
              <a:t>neuronas</a:t>
            </a:r>
            <a:r>
              <a:rPr lang="en-US"/>
              <a:t> </a:t>
            </a:r>
            <a:r>
              <a:rPr lang="en-US" err="1"/>
              <a:t>estriatales</a:t>
            </a:r>
            <a:r>
              <a:rPr lang="en-US"/>
              <a:t> </a:t>
            </a:r>
            <a:r>
              <a:rPr lang="en-US" err="1"/>
              <a:t>humanas</a:t>
            </a:r>
            <a:r>
              <a:rPr lang="en-US"/>
              <a:t> y de </a:t>
            </a:r>
            <a:r>
              <a:rPr lang="en-US" err="1"/>
              <a:t>ratones</a:t>
            </a:r>
            <a:r>
              <a:rPr lang="en-US"/>
              <a:t> </a:t>
            </a:r>
            <a:r>
              <a:rPr lang="en-US" err="1"/>
              <a:t>en</a:t>
            </a:r>
            <a:r>
              <a:rPr lang="en-US"/>
              <a:t> </a:t>
            </a:r>
            <a:r>
              <a:rPr lang="en-US" err="1"/>
              <a:t>cultivo</a:t>
            </a:r>
            <a:r>
              <a:rPr lang="en-US"/>
              <a:t> (Accession: SRP118468). </a:t>
            </a:r>
            <a:r>
              <a:rPr lang="es-MX"/>
              <a:t>El silenciamiento y la sobreexpresión de DCLK3 genera cambios en la toxicidad de un fragmento N-terminal de </a:t>
            </a:r>
            <a:r>
              <a:rPr lang="es-MX" err="1"/>
              <a:t>mHTT</a:t>
            </a:r>
            <a:r>
              <a:rPr lang="es-MX"/>
              <a:t> </a:t>
            </a:r>
            <a:r>
              <a:rPr lang="en-US"/>
              <a:t>(Galvan </a:t>
            </a:r>
            <a:r>
              <a:rPr lang="en-US" i="1"/>
              <a:t>et al., </a:t>
            </a:r>
            <a:r>
              <a:rPr lang="en-US"/>
              <a:t>2018). </a:t>
            </a:r>
          </a:p>
          <a:p>
            <a:pPr lvl="1"/>
            <a:r>
              <a:rPr lang="en-US" b="1" err="1"/>
              <a:t>smRNA</a:t>
            </a:r>
            <a:r>
              <a:rPr lang="en-US" b="1"/>
              <a:t>-Seq y miRNA-Seq</a:t>
            </a:r>
            <a:r>
              <a:rPr lang="en-US"/>
              <a:t>: </a:t>
            </a:r>
            <a:r>
              <a:rPr lang="en-US" err="1"/>
              <a:t>Estudiar</a:t>
            </a:r>
            <a:r>
              <a:rPr lang="en-US"/>
              <a:t> la </a:t>
            </a:r>
            <a:r>
              <a:rPr lang="en-US" b="1" err="1"/>
              <a:t>interferencia</a:t>
            </a:r>
            <a:r>
              <a:rPr lang="en-US" b="1"/>
              <a:t> de ARN</a:t>
            </a:r>
            <a:r>
              <a:rPr lang="en-US"/>
              <a:t> y </a:t>
            </a:r>
            <a:r>
              <a:rPr lang="en-US" err="1"/>
              <a:t>su</a:t>
            </a:r>
            <a:r>
              <a:rPr lang="en-US"/>
              <a:t> </a:t>
            </a:r>
            <a:r>
              <a:rPr lang="en-US" err="1"/>
              <a:t>contribución</a:t>
            </a:r>
            <a:r>
              <a:rPr lang="en-US"/>
              <a:t> a la </a:t>
            </a:r>
            <a:r>
              <a:rPr lang="en-US" err="1"/>
              <a:t>toxicidad</a:t>
            </a:r>
            <a:r>
              <a:rPr lang="en-US"/>
              <a:t> de </a:t>
            </a:r>
            <a:r>
              <a:rPr lang="en-US" err="1"/>
              <a:t>repeticiones</a:t>
            </a:r>
            <a:r>
              <a:rPr lang="en-US"/>
              <a:t> CAG </a:t>
            </a:r>
            <a:r>
              <a:rPr lang="en-US" err="1"/>
              <a:t>en</a:t>
            </a:r>
            <a:r>
              <a:rPr lang="en-US"/>
              <a:t> EH (Accession: SRP372507) (Murmann </a:t>
            </a:r>
            <a:r>
              <a:rPr lang="en-US" i="1"/>
              <a:t>et al., </a:t>
            </a:r>
            <a:r>
              <a:rPr lang="en-US"/>
              <a:t>2022) y </a:t>
            </a:r>
            <a:r>
              <a:rPr lang="en-US" err="1"/>
              <a:t>analizar</a:t>
            </a:r>
            <a:r>
              <a:rPr lang="en-US"/>
              <a:t> la </a:t>
            </a:r>
            <a:r>
              <a:rPr lang="en-US" b="1" err="1"/>
              <a:t>alteración</a:t>
            </a:r>
            <a:r>
              <a:rPr lang="en-US" b="1"/>
              <a:t> de </a:t>
            </a:r>
            <a:r>
              <a:rPr lang="en-US" b="1" err="1"/>
              <a:t>microARN</a:t>
            </a:r>
            <a:r>
              <a:rPr lang="en-US"/>
              <a:t> </a:t>
            </a:r>
            <a:r>
              <a:rPr lang="en-US" err="1"/>
              <a:t>en</a:t>
            </a:r>
            <a:r>
              <a:rPr lang="en-US"/>
              <a:t> </a:t>
            </a:r>
            <a:r>
              <a:rPr lang="en-US" err="1"/>
              <a:t>neuronas</a:t>
            </a:r>
            <a:r>
              <a:rPr lang="en-US"/>
              <a:t> </a:t>
            </a:r>
            <a:r>
              <a:rPr lang="en-US" err="1"/>
              <a:t>afectadas</a:t>
            </a:r>
            <a:r>
              <a:rPr lang="en-US"/>
              <a:t> </a:t>
            </a:r>
            <a:r>
              <a:rPr lang="en-US" err="1"/>
              <a:t>por</a:t>
            </a:r>
            <a:r>
              <a:rPr lang="en-US"/>
              <a:t> </a:t>
            </a:r>
            <a:r>
              <a:rPr lang="en-US" err="1"/>
              <a:t>mHTT</a:t>
            </a:r>
            <a:r>
              <a:rPr lang="en-US"/>
              <a:t> (Accession: SRP071197).</a:t>
            </a:r>
          </a:p>
          <a:p>
            <a:pPr lvl="1"/>
            <a:endParaRPr lang="en-US"/>
          </a:p>
          <a:p>
            <a:r>
              <a:rPr lang="en-US" err="1"/>
              <a:t>Estudios</a:t>
            </a:r>
            <a:r>
              <a:rPr lang="en-US"/>
              <a:t> que </a:t>
            </a:r>
            <a:r>
              <a:rPr lang="en-US" err="1"/>
              <a:t>buscan</a:t>
            </a:r>
            <a:r>
              <a:rPr lang="en-US"/>
              <a:t> </a:t>
            </a:r>
            <a:r>
              <a:rPr lang="en-US" err="1"/>
              <a:t>entender</a:t>
            </a:r>
            <a:r>
              <a:rPr lang="en-US"/>
              <a:t> </a:t>
            </a:r>
            <a:r>
              <a:rPr lang="en-US" err="1"/>
              <a:t>por</a:t>
            </a:r>
            <a:r>
              <a:rPr lang="en-US"/>
              <a:t> </a:t>
            </a:r>
            <a:r>
              <a:rPr lang="en-US" err="1"/>
              <a:t>qué</a:t>
            </a:r>
            <a:r>
              <a:rPr lang="en-US"/>
              <a:t> </a:t>
            </a:r>
            <a:r>
              <a:rPr lang="en-US" err="1"/>
              <a:t>algunos</a:t>
            </a:r>
            <a:r>
              <a:rPr lang="en-US"/>
              <a:t> </a:t>
            </a:r>
            <a:r>
              <a:rPr lang="en-US" err="1"/>
              <a:t>individuos</a:t>
            </a:r>
            <a:r>
              <a:rPr lang="en-US"/>
              <a:t> con </a:t>
            </a:r>
            <a:r>
              <a:rPr lang="en-US" err="1"/>
              <a:t>el</a:t>
            </a:r>
            <a:r>
              <a:rPr lang="en-US"/>
              <a:t> </a:t>
            </a:r>
            <a:r>
              <a:rPr lang="en-US" err="1"/>
              <a:t>mismo</a:t>
            </a:r>
            <a:r>
              <a:rPr lang="en-US"/>
              <a:t> </a:t>
            </a:r>
            <a:r>
              <a:rPr lang="en-US" err="1"/>
              <a:t>número</a:t>
            </a:r>
            <a:r>
              <a:rPr lang="en-US"/>
              <a:t> de </a:t>
            </a:r>
            <a:r>
              <a:rPr lang="en-US" err="1"/>
              <a:t>repeticiones</a:t>
            </a:r>
            <a:r>
              <a:rPr lang="en-US"/>
              <a:t> CAG </a:t>
            </a:r>
            <a:r>
              <a:rPr lang="en-US" err="1"/>
              <a:t>en</a:t>
            </a:r>
            <a:r>
              <a:rPr lang="en-US"/>
              <a:t> </a:t>
            </a:r>
            <a:r>
              <a:rPr lang="en-US" err="1"/>
              <a:t>el</a:t>
            </a:r>
            <a:r>
              <a:rPr lang="en-US"/>
              <a:t> gen HTT </a:t>
            </a:r>
            <a:r>
              <a:rPr lang="en-US" err="1"/>
              <a:t>experimentan</a:t>
            </a:r>
            <a:r>
              <a:rPr lang="en-US"/>
              <a:t> la </a:t>
            </a:r>
            <a:r>
              <a:rPr lang="en-US" err="1"/>
              <a:t>aparición</a:t>
            </a:r>
            <a:r>
              <a:rPr lang="en-US"/>
              <a:t> de </a:t>
            </a:r>
            <a:r>
              <a:rPr lang="en-US" err="1"/>
              <a:t>síntomas</a:t>
            </a:r>
            <a:r>
              <a:rPr lang="en-US"/>
              <a:t> </a:t>
            </a:r>
            <a:r>
              <a:rPr lang="en-US" err="1"/>
              <a:t>en</a:t>
            </a:r>
            <a:r>
              <a:rPr lang="en-US"/>
              <a:t> </a:t>
            </a:r>
            <a:r>
              <a:rPr lang="en-US" err="1"/>
              <a:t>edades</a:t>
            </a:r>
            <a:r>
              <a:rPr lang="en-US"/>
              <a:t> </a:t>
            </a:r>
            <a:r>
              <a:rPr lang="en-US" err="1"/>
              <a:t>muy</a:t>
            </a:r>
            <a:r>
              <a:rPr lang="en-US"/>
              <a:t> </a:t>
            </a:r>
            <a:r>
              <a:rPr lang="en-US" err="1"/>
              <a:t>diferentes</a:t>
            </a:r>
            <a:r>
              <a:rPr lang="en-US"/>
              <a:t>.</a:t>
            </a:r>
          </a:p>
          <a:p>
            <a:pPr marL="285750" indent="-285750">
              <a:buFont typeface="Arial,Sans-Serif"/>
              <a:buChar char="•"/>
            </a:pPr>
            <a:r>
              <a:rPr lang="en-US" err="1"/>
              <a:t>Análisis</a:t>
            </a:r>
            <a:r>
              <a:rPr lang="en-US"/>
              <a:t> de </a:t>
            </a:r>
            <a:r>
              <a:rPr lang="en-US" b="1" err="1"/>
              <a:t>modificadores</a:t>
            </a:r>
            <a:r>
              <a:rPr lang="en-US" b="1"/>
              <a:t> </a:t>
            </a:r>
            <a:r>
              <a:rPr lang="en-US" b="1" err="1"/>
              <a:t>genéticos</a:t>
            </a:r>
            <a:r>
              <a:rPr lang="en-US"/>
              <a:t> que </a:t>
            </a:r>
            <a:r>
              <a:rPr lang="en-US" err="1"/>
              <a:t>impactan</a:t>
            </a:r>
            <a:r>
              <a:rPr lang="en-US"/>
              <a:t> la </a:t>
            </a:r>
            <a:r>
              <a:rPr lang="en-US" b="1" err="1"/>
              <a:t>edad</a:t>
            </a:r>
            <a:r>
              <a:rPr lang="en-US" b="1"/>
              <a:t> de </a:t>
            </a:r>
            <a:r>
              <a:rPr lang="en-US" b="1" err="1"/>
              <a:t>inicio</a:t>
            </a:r>
            <a:r>
              <a:rPr lang="en-US"/>
              <a:t> de la </a:t>
            </a:r>
            <a:r>
              <a:rPr lang="en-US" err="1"/>
              <a:t>enfermedad</a:t>
            </a:r>
            <a:r>
              <a:rPr lang="en-US"/>
              <a:t> (Accession: PRJNA311618, SRP288320).</a:t>
            </a:r>
          </a:p>
          <a:p>
            <a:endParaRPr lang="es-ES">
              <a:ea typeface="Calibri"/>
              <a:cs typeface="Calibri"/>
            </a:endParaRPr>
          </a:p>
        </p:txBody>
      </p:sp>
      <p:sp>
        <p:nvSpPr>
          <p:cNvPr id="4" name="Marcador de número de diapositiva 3"/>
          <p:cNvSpPr>
            <a:spLocks noGrp="1"/>
          </p:cNvSpPr>
          <p:nvPr>
            <p:ph type="sldNum" sz="quarter" idx="5"/>
          </p:nvPr>
        </p:nvSpPr>
        <p:spPr/>
        <p:txBody>
          <a:bodyPr/>
          <a:lstStyle/>
          <a:p>
            <a:fld id="{7B514C13-D5BF-423F-8408-77AA0C43B084}" type="slidenum">
              <a:rPr lang="es-ES"/>
              <a:t>19</a:t>
            </a:fld>
            <a:endParaRPr lang="es-ES"/>
          </a:p>
        </p:txBody>
      </p:sp>
    </p:spTree>
    <p:extLst>
      <p:ext uri="{BB962C8B-B14F-4D97-AF65-F5344CB8AC3E}">
        <p14:creationId xmlns:p14="http://schemas.microsoft.com/office/powerpoint/2010/main" val="19217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En pacientes con un número similar de repeticiones CAG, la </a:t>
            </a:r>
            <a:r>
              <a:rPr lang="es-ES" b="1"/>
              <a:t>edad de aparición</a:t>
            </a:r>
            <a:r>
              <a:rPr lang="es-ES"/>
              <a:t> de los síntomas puede variar considerablemente, lo que indica la presencia de </a:t>
            </a:r>
            <a:r>
              <a:rPr lang="es-ES" b="1"/>
              <a:t>modificadores genéticos</a:t>
            </a:r>
            <a:r>
              <a:rPr lang="es-ES"/>
              <a:t>.</a:t>
            </a:r>
          </a:p>
          <a:p>
            <a:endParaRPr lang="es-ES">
              <a:ea typeface="Calibri"/>
              <a:cs typeface="Calibri"/>
            </a:endParaRPr>
          </a:p>
          <a:p>
            <a:pPr marL="285750" indent="-285750" algn="just">
              <a:buFont typeface="Arial,Sans-Serif"/>
              <a:buChar char="•"/>
            </a:pPr>
            <a:r>
              <a:rPr lang="es-ES"/>
              <a:t>Las investigaciones futuras se centrarán en cómo la expansión de la región </a:t>
            </a:r>
            <a:r>
              <a:rPr lang="es-ES" err="1"/>
              <a:t>poliQ</a:t>
            </a:r>
            <a:r>
              <a:rPr lang="es-ES"/>
              <a:t> en la huntingtina mutada podría influir en la función celular. Estos cambios están asociados con la formación de agregados proteicos, lo que podría afectar la regulación de proteínas dentro de la célula, interferir con las vías de señalización y alterar la expresión génica. Estudiar estos mecanismos ofrece perspectivas clave para el desarrollo de estrategias terapéuticas que puedan mitigar los efectos tóxicos de la proteína mutada.</a:t>
            </a:r>
            <a:endParaRPr lang="es-ES">
              <a:ea typeface="Calibri"/>
              <a:cs typeface="Calibri"/>
            </a:endParaRPr>
          </a:p>
          <a:p>
            <a:pPr marL="285750" indent="-285750" algn="just">
              <a:buFont typeface="Arial,Sans-Serif"/>
              <a:buChar char="•"/>
            </a:pPr>
            <a:r>
              <a:rPr lang="es-ES" b="1"/>
              <a:t>FAN1</a:t>
            </a:r>
            <a:r>
              <a:rPr lang="es-ES"/>
              <a:t>, una proteína involucrada en la reparación del ADN, tiene un papel crucial en la estabilización de las repeticiones CAG en el gen HTT. Estudios han mostrado que ciertas variantes de esta proteína pueden influir en la progresión de la enfermedad, ya sea acelerando o retardando el inicio de los síntomas.</a:t>
            </a:r>
            <a:endParaRPr lang="en-US"/>
          </a:p>
          <a:p>
            <a:pPr marL="285750" indent="-285750" algn="just">
              <a:buFont typeface="Arial,Sans-Serif"/>
              <a:buChar char="•"/>
            </a:pPr>
            <a:r>
              <a:rPr lang="es-ES"/>
              <a:t>La falta de FAN1 o su malfuncionamiento puede llevar a una acumulación de errores en la reparación del ADN, lo que favorece la expansión de las repeticiones CAG, un factor clave en la enfermedad de Huntington.</a:t>
            </a:r>
            <a:endParaRPr lang="es-ES">
              <a:ea typeface="Calibri"/>
              <a:cs typeface="Calibri"/>
            </a:endParaRPr>
          </a:p>
          <a:p>
            <a:endParaRPr lang="es-ES">
              <a:ea typeface="Calibri"/>
              <a:cs typeface="Calibri"/>
            </a:endParaRPr>
          </a:p>
        </p:txBody>
      </p:sp>
      <p:sp>
        <p:nvSpPr>
          <p:cNvPr id="4" name="Marcador de número de diapositiva 3"/>
          <p:cNvSpPr>
            <a:spLocks noGrp="1"/>
          </p:cNvSpPr>
          <p:nvPr>
            <p:ph type="sldNum" sz="quarter" idx="5"/>
          </p:nvPr>
        </p:nvSpPr>
        <p:spPr/>
        <p:txBody>
          <a:bodyPr/>
          <a:lstStyle/>
          <a:p>
            <a:fld id="{7B514C13-D5BF-423F-8408-77AA0C43B084}" type="slidenum">
              <a:rPr lang="es-ES"/>
              <a:t>20</a:t>
            </a:fld>
            <a:endParaRPr lang="es-ES"/>
          </a:p>
        </p:txBody>
      </p:sp>
    </p:spTree>
    <p:extLst>
      <p:ext uri="{BB962C8B-B14F-4D97-AF65-F5344CB8AC3E}">
        <p14:creationId xmlns:p14="http://schemas.microsoft.com/office/powerpoint/2010/main" val="1200284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hlinkClick r:id="rId3"/>
              </a:rPr>
              <a:t>https://www.sciencedirect.com/science/article/pii/S0969212609002998#fig2</a:t>
            </a:r>
            <a:endParaRPr lang="es-CO"/>
          </a:p>
          <a:p>
            <a:endParaRPr lang="es-CO">
              <a:ea typeface="Calibri"/>
              <a:cs typeface="Calibri"/>
            </a:endParaRPr>
          </a:p>
          <a:p>
            <a:pPr marL="171450" indent="-171450">
              <a:buFont typeface="Arial"/>
              <a:buChar char="•"/>
            </a:pPr>
            <a:r>
              <a:rPr lang="es-CO"/>
              <a:t>La región </a:t>
            </a:r>
            <a:r>
              <a:rPr lang="es-CO" err="1"/>
              <a:t>poliQ</a:t>
            </a:r>
            <a:r>
              <a:rPr lang="es-CO"/>
              <a:t> expandida de la huntingtina adopta diversas conformaciones (hélice alfa, bucle extendido y estructura no estructurada). Estas conformaciones son clave en la propensión de la proteína mutada a formar agregados tóxicos.</a:t>
            </a:r>
            <a:endParaRPr lang="es-CO">
              <a:ea typeface="Calibri"/>
              <a:cs typeface="Calibri"/>
            </a:endParaRPr>
          </a:p>
          <a:p>
            <a:pPr marL="171450" indent="-171450">
              <a:buFont typeface="Arial"/>
              <a:buChar char="•"/>
            </a:pPr>
            <a:endParaRPr lang="es-CO">
              <a:ea typeface="Calibri"/>
              <a:cs typeface="Calibri"/>
            </a:endParaRPr>
          </a:p>
          <a:p>
            <a:pPr marL="171450" indent="-171450">
              <a:buFont typeface="Arial"/>
              <a:buChar char="•"/>
            </a:pPr>
            <a:r>
              <a:rPr lang="es-CO"/>
              <a:t>Estudios han demostrado que la región </a:t>
            </a:r>
            <a:r>
              <a:rPr lang="es-CO" err="1"/>
              <a:t>poliQ</a:t>
            </a:r>
            <a:r>
              <a:rPr lang="es-CO"/>
              <a:t> puede pasar de una hélice alfa a un bucle extendido en diferentes posiciones, lo que contribuye a su conformación </a:t>
            </a:r>
            <a:r>
              <a:rPr lang="es-CO" b="1"/>
              <a:t>flexible</a:t>
            </a:r>
            <a:r>
              <a:rPr lang="es-CO"/>
              <a:t> y facilita la formación de </a:t>
            </a:r>
            <a:r>
              <a:rPr lang="es-CO" b="1"/>
              <a:t>agregados tóxicos</a:t>
            </a:r>
            <a:r>
              <a:rPr lang="es-CO"/>
              <a:t>.</a:t>
            </a:r>
            <a:endParaRPr lang="es-CO">
              <a:ea typeface="Calibri"/>
              <a:cs typeface="Calibri"/>
            </a:endParaRPr>
          </a:p>
          <a:p>
            <a:pPr marL="171450" indent="-171450">
              <a:buFont typeface="Arial"/>
              <a:buChar char="•"/>
            </a:pPr>
            <a:r>
              <a:rPr lang="es-CO"/>
              <a:t>La formación de agregados proteicos en la región </a:t>
            </a:r>
            <a:r>
              <a:rPr lang="es-CO" err="1"/>
              <a:t>poliQ</a:t>
            </a:r>
            <a:r>
              <a:rPr lang="es-CO"/>
              <a:t> afecta las funciones neuronales y está directamente relacionada con la disfunción en procesos celulares como la degradación de proteínas y el transporte axonal.</a:t>
            </a:r>
            <a:endParaRPr lang="es-CO">
              <a:ea typeface="Calibri"/>
              <a:cs typeface="Calibri"/>
            </a:endParaRPr>
          </a:p>
          <a:p>
            <a:pPr marL="171450" indent="-171450">
              <a:buFont typeface="Arial"/>
              <a:buChar char="•"/>
            </a:pPr>
            <a:r>
              <a:rPr lang="es-CO"/>
              <a:t>La región </a:t>
            </a:r>
            <a:r>
              <a:rPr lang="es-CO" err="1"/>
              <a:t>poliP</a:t>
            </a:r>
            <a:r>
              <a:rPr lang="es-CO"/>
              <a:t> adyacente a la </a:t>
            </a:r>
            <a:r>
              <a:rPr lang="es-CO" err="1"/>
              <a:t>poliQ</a:t>
            </a:r>
            <a:r>
              <a:rPr lang="es-CO"/>
              <a:t> juega un papel estabilizador al adoptar una </a:t>
            </a:r>
            <a:r>
              <a:rPr lang="es-CO" b="1"/>
              <a:t>estructura en hélice PP</a:t>
            </a:r>
            <a:r>
              <a:rPr lang="es-CO"/>
              <a:t>, lo que puede ayudar a reducir la agregación de la proteína, al menos en parte, y se convierte en un enfoque clave en futuros estudios.</a:t>
            </a:r>
            <a:endParaRPr lang="es-CO">
              <a:ea typeface="Calibri"/>
              <a:cs typeface="Calibri"/>
            </a:endParaRPr>
          </a:p>
          <a:p>
            <a:pPr marL="171450" indent="-171450">
              <a:buFont typeface="Arial"/>
              <a:buChar char="•"/>
            </a:pPr>
            <a:endParaRPr lang="es-CO">
              <a:ea typeface="Calibri"/>
              <a:cs typeface="Calibri"/>
            </a:endParaRPr>
          </a:p>
          <a:p>
            <a:endParaRPr lang="es-CO">
              <a:ea typeface="Calibri"/>
              <a:cs typeface="Calibri"/>
            </a:endParaRPr>
          </a:p>
        </p:txBody>
      </p:sp>
      <p:sp>
        <p:nvSpPr>
          <p:cNvPr id="4" name="Marcador de número de diapositiva 3"/>
          <p:cNvSpPr>
            <a:spLocks noGrp="1"/>
          </p:cNvSpPr>
          <p:nvPr>
            <p:ph type="sldNum" sz="quarter" idx="5"/>
          </p:nvPr>
        </p:nvSpPr>
        <p:spPr/>
        <p:txBody>
          <a:bodyPr/>
          <a:lstStyle/>
          <a:p>
            <a:fld id="{7B514C13-D5BF-423F-8408-77AA0C43B084}" type="slidenum">
              <a:rPr lang="es-CO" smtClean="0"/>
              <a:t>21</a:t>
            </a:fld>
            <a:endParaRPr lang="es-CO"/>
          </a:p>
        </p:txBody>
      </p:sp>
    </p:spTree>
    <p:extLst>
      <p:ext uri="{BB962C8B-B14F-4D97-AF65-F5344CB8AC3E}">
        <p14:creationId xmlns:p14="http://schemas.microsoft.com/office/powerpoint/2010/main" val="582593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ea typeface="Calibri"/>
              <a:cs typeface="Calibri"/>
            </a:endParaRPr>
          </a:p>
        </p:txBody>
      </p:sp>
      <p:sp>
        <p:nvSpPr>
          <p:cNvPr id="4" name="Marcador de número de diapositiva 3"/>
          <p:cNvSpPr>
            <a:spLocks noGrp="1"/>
          </p:cNvSpPr>
          <p:nvPr>
            <p:ph type="sldNum" sz="quarter" idx="5"/>
          </p:nvPr>
        </p:nvSpPr>
        <p:spPr/>
        <p:txBody>
          <a:bodyPr/>
          <a:lstStyle/>
          <a:p>
            <a:fld id="{7B514C13-D5BF-423F-8408-77AA0C43B084}" type="slidenum">
              <a:rPr lang="es-CO" smtClean="0"/>
              <a:t>22</a:t>
            </a:fld>
            <a:endParaRPr lang="es-CO"/>
          </a:p>
        </p:txBody>
      </p:sp>
    </p:spTree>
    <p:extLst>
      <p:ext uri="{BB962C8B-B14F-4D97-AF65-F5344CB8AC3E}">
        <p14:creationId xmlns:p14="http://schemas.microsoft.com/office/powerpoint/2010/main" val="2420985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En pacientes con un número similar de repeticiones CAG, la </a:t>
            </a:r>
            <a:r>
              <a:rPr lang="es-ES" b="1"/>
              <a:t>edad de aparición</a:t>
            </a:r>
            <a:r>
              <a:rPr lang="es-ES"/>
              <a:t> de los síntomas puede variar considerablemente, lo que indica la presencia de </a:t>
            </a:r>
            <a:r>
              <a:rPr lang="es-ES" b="1"/>
              <a:t>modificadores genéticos</a:t>
            </a:r>
            <a:r>
              <a:rPr lang="es-ES"/>
              <a:t>.</a:t>
            </a:r>
          </a:p>
        </p:txBody>
      </p:sp>
      <p:sp>
        <p:nvSpPr>
          <p:cNvPr id="4" name="Marcador de número de diapositiva 3"/>
          <p:cNvSpPr>
            <a:spLocks noGrp="1"/>
          </p:cNvSpPr>
          <p:nvPr>
            <p:ph type="sldNum" sz="quarter" idx="5"/>
          </p:nvPr>
        </p:nvSpPr>
        <p:spPr/>
        <p:txBody>
          <a:bodyPr/>
          <a:lstStyle/>
          <a:p>
            <a:fld id="{7B514C13-D5BF-423F-8408-77AA0C43B084}" type="slidenum">
              <a:rPr lang="es-ES"/>
              <a:t>23</a:t>
            </a:fld>
            <a:endParaRPr lang="es-ES"/>
          </a:p>
        </p:txBody>
      </p:sp>
    </p:spTree>
    <p:extLst>
      <p:ext uri="{BB962C8B-B14F-4D97-AF65-F5344CB8AC3E}">
        <p14:creationId xmlns:p14="http://schemas.microsoft.com/office/powerpoint/2010/main" val="1999800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El </a:t>
            </a:r>
            <a:r>
              <a:rPr lang="en-US" b="1" dirty="0"/>
              <a:t>slippage de la </a:t>
            </a:r>
            <a:r>
              <a:rPr lang="en-US" b="1" dirty="0" err="1"/>
              <a:t>polimerasa</a:t>
            </a:r>
            <a:r>
              <a:rPr lang="en-US" dirty="0"/>
              <a:t> es un </a:t>
            </a:r>
            <a:r>
              <a:rPr lang="en-US" dirty="0" err="1"/>
              <a:t>fenómeno</a:t>
            </a:r>
            <a:r>
              <a:rPr lang="en-US" dirty="0"/>
              <a:t> en el que la </a:t>
            </a:r>
            <a:r>
              <a:rPr lang="en-US" b="1" dirty="0"/>
              <a:t>ADN </a:t>
            </a:r>
            <a:r>
              <a:rPr lang="en-US" b="1" dirty="0" err="1"/>
              <a:t>polimerasa</a:t>
            </a:r>
            <a:r>
              <a:rPr lang="en-US" dirty="0"/>
              <a:t> </a:t>
            </a:r>
            <a:r>
              <a:rPr lang="en-US" dirty="0" err="1"/>
              <a:t>comete</a:t>
            </a:r>
            <a:r>
              <a:rPr lang="en-US" dirty="0"/>
              <a:t> </a:t>
            </a:r>
            <a:r>
              <a:rPr lang="en-US" dirty="0" err="1"/>
              <a:t>errores</a:t>
            </a:r>
            <a:r>
              <a:rPr lang="en-US" dirty="0"/>
              <a:t> </a:t>
            </a:r>
            <a:r>
              <a:rPr lang="en-US" dirty="0" err="1"/>
              <a:t>durante</a:t>
            </a:r>
            <a:r>
              <a:rPr lang="en-US" dirty="0"/>
              <a:t> la </a:t>
            </a:r>
            <a:r>
              <a:rPr lang="en-US" dirty="0" err="1"/>
              <a:t>replicación</a:t>
            </a:r>
            <a:r>
              <a:rPr lang="en-US" dirty="0"/>
              <a:t> en </a:t>
            </a:r>
            <a:r>
              <a:rPr lang="en-US" dirty="0" err="1"/>
              <a:t>secuencias</a:t>
            </a:r>
            <a:r>
              <a:rPr lang="en-US" dirty="0"/>
              <a:t> </a:t>
            </a:r>
            <a:r>
              <a:rPr lang="en-US" dirty="0" err="1"/>
              <a:t>repetitivas</a:t>
            </a:r>
            <a:r>
              <a:rPr lang="en-US" dirty="0"/>
              <a:t> del ADN</a:t>
            </a:r>
            <a:endParaRPr lang="es-ES" dirty="0"/>
          </a:p>
        </p:txBody>
      </p:sp>
      <p:sp>
        <p:nvSpPr>
          <p:cNvPr id="4" name="Marcador de número de diapositiva 3"/>
          <p:cNvSpPr>
            <a:spLocks noGrp="1"/>
          </p:cNvSpPr>
          <p:nvPr>
            <p:ph type="sldNum" sz="quarter" idx="5"/>
          </p:nvPr>
        </p:nvSpPr>
        <p:spPr/>
        <p:txBody>
          <a:bodyPr/>
          <a:lstStyle/>
          <a:p>
            <a:fld id="{7B514C13-D5BF-423F-8408-77AA0C43B084}" type="slidenum">
              <a:rPr lang="es-ES"/>
              <a:t>3</a:t>
            </a:fld>
            <a:endParaRPr lang="es-ES"/>
          </a:p>
        </p:txBody>
      </p:sp>
    </p:spTree>
    <p:extLst>
      <p:ext uri="{BB962C8B-B14F-4D97-AF65-F5344CB8AC3E}">
        <p14:creationId xmlns:p14="http://schemas.microsoft.com/office/powerpoint/2010/main" val="2483815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b="1"/>
              <a:t>slippage de la </a:t>
            </a:r>
            <a:r>
              <a:rPr lang="en-US" b="1" err="1"/>
              <a:t>polimerasa</a:t>
            </a:r>
            <a:r>
              <a:rPr lang="en-US"/>
              <a:t> es un </a:t>
            </a:r>
            <a:r>
              <a:rPr lang="en-US" err="1"/>
              <a:t>fenómeno</a:t>
            </a:r>
            <a:r>
              <a:rPr lang="en-US"/>
              <a:t> </a:t>
            </a:r>
            <a:r>
              <a:rPr lang="en-US" err="1"/>
              <a:t>en</a:t>
            </a:r>
            <a:r>
              <a:rPr lang="en-US"/>
              <a:t> el que la </a:t>
            </a:r>
            <a:r>
              <a:rPr lang="en-US" b="1"/>
              <a:t>ADN </a:t>
            </a:r>
            <a:r>
              <a:rPr lang="en-US" b="1" err="1"/>
              <a:t>polimerasa</a:t>
            </a:r>
            <a:r>
              <a:rPr lang="en-US"/>
              <a:t> </a:t>
            </a:r>
            <a:r>
              <a:rPr lang="en-US" err="1"/>
              <a:t>comete</a:t>
            </a:r>
            <a:r>
              <a:rPr lang="en-US"/>
              <a:t> </a:t>
            </a:r>
            <a:r>
              <a:rPr lang="en-US" err="1"/>
              <a:t>errores</a:t>
            </a:r>
            <a:r>
              <a:rPr lang="en-US"/>
              <a:t> </a:t>
            </a:r>
            <a:r>
              <a:rPr lang="en-US" err="1"/>
              <a:t>durante</a:t>
            </a:r>
            <a:r>
              <a:rPr lang="en-US"/>
              <a:t> la </a:t>
            </a:r>
            <a:r>
              <a:rPr lang="en-US" err="1"/>
              <a:t>replicación</a:t>
            </a:r>
            <a:r>
              <a:rPr lang="en-US"/>
              <a:t> </a:t>
            </a:r>
            <a:r>
              <a:rPr lang="en-US" err="1"/>
              <a:t>en</a:t>
            </a:r>
            <a:r>
              <a:rPr lang="en-US"/>
              <a:t> </a:t>
            </a:r>
            <a:r>
              <a:rPr lang="en-US" err="1"/>
              <a:t>secuencias</a:t>
            </a:r>
            <a:r>
              <a:rPr lang="en-US"/>
              <a:t> </a:t>
            </a:r>
            <a:r>
              <a:rPr lang="en-US" err="1"/>
              <a:t>repetitivas</a:t>
            </a:r>
            <a:r>
              <a:rPr lang="en-US"/>
              <a:t> del ADN</a:t>
            </a:r>
            <a:endParaRPr lang="es-ES"/>
          </a:p>
        </p:txBody>
      </p:sp>
      <p:sp>
        <p:nvSpPr>
          <p:cNvPr id="4" name="Marcador de número de diapositiva 3"/>
          <p:cNvSpPr>
            <a:spLocks noGrp="1"/>
          </p:cNvSpPr>
          <p:nvPr>
            <p:ph type="sldNum" sz="quarter" idx="5"/>
          </p:nvPr>
        </p:nvSpPr>
        <p:spPr/>
        <p:txBody>
          <a:bodyPr/>
          <a:lstStyle/>
          <a:p>
            <a:fld id="{7B514C13-D5BF-423F-8408-77AA0C43B084}" type="slidenum">
              <a:rPr lang="es-ES"/>
              <a:t>4</a:t>
            </a:fld>
            <a:endParaRPr lang="es-ES"/>
          </a:p>
        </p:txBody>
      </p:sp>
    </p:spTree>
    <p:extLst>
      <p:ext uri="{BB962C8B-B14F-4D97-AF65-F5344CB8AC3E}">
        <p14:creationId xmlns:p14="http://schemas.microsoft.com/office/powerpoint/2010/main" val="3087239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b="0" i="0">
                <a:solidFill>
                  <a:srgbClr val="000000"/>
                </a:solidFill>
                <a:effectLst/>
                <a:latin typeface="Times New Roman" panose="02020603050405020304" pitchFamily="18" charset="0"/>
              </a:rPr>
              <a:t>Además, se ha observado una relación inversa entre la cantidad de repeticiones y la edad de aparición de la enfermedad. Los casos de inicio juvenil (antes de los 20 años) suelen tener alrededor de 55 repeticiones, son heredados del padre y suele </a:t>
            </a:r>
            <a:r>
              <a:rPr lang="es-MX" sz="1800" b="0" i="0" err="1">
                <a:solidFill>
                  <a:srgbClr val="000000"/>
                </a:solidFill>
                <a:effectLst/>
                <a:latin typeface="Times New Roman" panose="02020603050405020304" pitchFamily="18" charset="0"/>
              </a:rPr>
              <a:t>estár</a:t>
            </a:r>
            <a:r>
              <a:rPr lang="es-MX" sz="1800" b="0" i="0">
                <a:solidFill>
                  <a:srgbClr val="000000"/>
                </a:solidFill>
                <a:effectLst/>
                <a:latin typeface="Times New Roman" panose="02020603050405020304" pitchFamily="18" charset="0"/>
              </a:rPr>
              <a:t> asociada con una forma más agresiva y de rápida progresión de la enfermedad (Young, 2003; </a:t>
            </a:r>
            <a:r>
              <a:rPr lang="es-MX" sz="1800" b="0" i="0" err="1">
                <a:solidFill>
                  <a:srgbClr val="000000"/>
                </a:solidFill>
                <a:effectLst/>
                <a:latin typeface="Times New Roman" panose="02020603050405020304" pitchFamily="18" charset="0"/>
              </a:rPr>
              <a:t>Langbehn</a:t>
            </a:r>
            <a:r>
              <a:rPr lang="es-MX" sz="1800" b="0" i="0">
                <a:solidFill>
                  <a:srgbClr val="000000"/>
                </a:solidFill>
                <a:effectLst/>
                <a:latin typeface="Times New Roman" panose="02020603050405020304" pitchFamily="18" charset="0"/>
              </a:rPr>
              <a:t> </a:t>
            </a:r>
            <a:r>
              <a:rPr lang="es-MX" sz="1800" b="0" i="1">
                <a:solidFill>
                  <a:srgbClr val="000000"/>
                </a:solidFill>
                <a:effectLst/>
                <a:latin typeface="Times New Roman" panose="02020603050405020304" pitchFamily="18" charset="0"/>
              </a:rPr>
              <a:t>et al.</a:t>
            </a:r>
            <a:r>
              <a:rPr lang="es-MX" sz="1800" b="0" i="0">
                <a:solidFill>
                  <a:srgbClr val="000000"/>
                </a:solidFill>
                <a:effectLst/>
                <a:latin typeface="Times New Roman" panose="02020603050405020304" pitchFamily="18" charset="0"/>
              </a:rPr>
              <a:t>, 2010), mientras que algunos individuos ancianos con 36-39 repeticiones pueden permanecer asintomáticos (</a:t>
            </a:r>
            <a:r>
              <a:rPr lang="es-MX" sz="1800" b="0" i="0" err="1">
                <a:solidFill>
                  <a:srgbClr val="000000"/>
                </a:solidFill>
                <a:effectLst/>
                <a:latin typeface="Times New Roman" panose="02020603050405020304" pitchFamily="18" charset="0"/>
              </a:rPr>
              <a:t>Rubinsztein</a:t>
            </a:r>
            <a:r>
              <a:rPr lang="es-MX" sz="1800" b="0" i="0">
                <a:solidFill>
                  <a:srgbClr val="000000"/>
                </a:solidFill>
                <a:effectLst/>
                <a:latin typeface="Times New Roman" panose="02020603050405020304" pitchFamily="18" charset="0"/>
              </a:rPr>
              <a:t> </a:t>
            </a:r>
            <a:r>
              <a:rPr lang="es-MX" sz="1800" b="0" i="1">
                <a:solidFill>
                  <a:srgbClr val="000000"/>
                </a:solidFill>
                <a:effectLst/>
                <a:latin typeface="Times New Roman" panose="02020603050405020304" pitchFamily="18" charset="0"/>
              </a:rPr>
              <a:t>et al</a:t>
            </a:r>
            <a:r>
              <a:rPr lang="es-MX" sz="1800" b="0" i="0">
                <a:solidFill>
                  <a:srgbClr val="000000"/>
                </a:solidFill>
                <a:effectLst/>
                <a:latin typeface="Times New Roman" panose="02020603050405020304" pitchFamily="18" charset="0"/>
              </a:rPr>
              <a:t>., 1996). </a:t>
            </a:r>
            <a:endParaRPr lang="es-CO"/>
          </a:p>
        </p:txBody>
      </p:sp>
      <p:sp>
        <p:nvSpPr>
          <p:cNvPr id="4" name="Marcador de número de diapositiva 3"/>
          <p:cNvSpPr>
            <a:spLocks noGrp="1"/>
          </p:cNvSpPr>
          <p:nvPr>
            <p:ph type="sldNum" sz="quarter" idx="5"/>
          </p:nvPr>
        </p:nvSpPr>
        <p:spPr/>
        <p:txBody>
          <a:bodyPr/>
          <a:lstStyle/>
          <a:p>
            <a:fld id="{7B514C13-D5BF-423F-8408-77AA0C43B084}" type="slidenum">
              <a:rPr lang="es-CO" smtClean="0"/>
              <a:t>6</a:t>
            </a:fld>
            <a:endParaRPr lang="es-CO"/>
          </a:p>
        </p:txBody>
      </p:sp>
    </p:spTree>
    <p:extLst>
      <p:ext uri="{BB962C8B-B14F-4D97-AF65-F5344CB8AC3E}">
        <p14:creationId xmlns:p14="http://schemas.microsoft.com/office/powerpoint/2010/main" val="106116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MX" b="1" i="0">
                <a:effectLst/>
                <a:latin typeface="-apple-system"/>
              </a:rPr>
              <a:t>Modificadores Genéticos</a:t>
            </a:r>
            <a:r>
              <a:rPr lang="es-MX" b="0" i="0">
                <a:effectLst/>
                <a:latin typeface="-apple-system"/>
              </a:rPr>
              <a:t>:</a:t>
            </a:r>
          </a:p>
          <a:p>
            <a:pPr marL="742950" lvl="1" indent="-285750" algn="l">
              <a:buFont typeface="+mj-lt"/>
              <a:buAutoNum type="arabicPeriod"/>
            </a:pPr>
            <a:r>
              <a:rPr lang="es-MX" b="0" i="0">
                <a:effectLst/>
                <a:latin typeface="-apple-system"/>
              </a:rPr>
              <a:t>Se han identificado varios modificadores genéticos que influyen en la edad de inicio y la progresión de HD. Estos incluyen variantes en genes relacionados con la reparación del ADN, como </a:t>
            </a:r>
            <a:r>
              <a:rPr lang="es-MX" b="1" i="0">
                <a:effectLst/>
                <a:latin typeface="-apple-system"/>
              </a:rPr>
              <a:t>PMS1</a:t>
            </a:r>
            <a:r>
              <a:rPr lang="es-MX" b="0" i="0">
                <a:effectLst/>
                <a:latin typeface="-apple-system"/>
              </a:rPr>
              <a:t>, </a:t>
            </a:r>
            <a:r>
              <a:rPr lang="es-MX" b="1" i="0">
                <a:effectLst/>
                <a:latin typeface="-apple-system"/>
              </a:rPr>
              <a:t>MSH3</a:t>
            </a:r>
            <a:r>
              <a:rPr lang="es-MX" b="0" i="0">
                <a:effectLst/>
                <a:latin typeface="-apple-system"/>
              </a:rPr>
              <a:t>, </a:t>
            </a:r>
            <a:r>
              <a:rPr lang="es-MX" b="1" i="0">
                <a:effectLst/>
                <a:latin typeface="-apple-system"/>
              </a:rPr>
              <a:t>PMS2</a:t>
            </a:r>
            <a:r>
              <a:rPr lang="es-MX" b="0" i="0">
                <a:effectLst/>
                <a:latin typeface="-apple-system"/>
              </a:rPr>
              <a:t>, y </a:t>
            </a:r>
            <a:r>
              <a:rPr lang="es-MX" b="1" i="0">
                <a:effectLst/>
                <a:latin typeface="-apple-system"/>
              </a:rPr>
              <a:t>LIG1</a:t>
            </a:r>
            <a:r>
              <a:rPr lang="es-MX" b="0" i="0">
                <a:effectLst/>
                <a:latin typeface="-apple-system"/>
              </a:rPr>
              <a:t>. Estas variantes están implicadas en la respuesta del organismo a la inestabilidad del ADN, que es un factor clave en la patogénesis de HD.</a:t>
            </a:r>
          </a:p>
          <a:p>
            <a:pPr algn="l">
              <a:buFont typeface="+mj-lt"/>
              <a:buAutoNum type="arabicPeriod"/>
            </a:pPr>
            <a:r>
              <a:rPr lang="es-MX" b="1" i="0">
                <a:effectLst/>
                <a:latin typeface="-apple-system"/>
              </a:rPr>
              <a:t>Inestabilidad de Repeticiones</a:t>
            </a:r>
            <a:r>
              <a:rPr lang="es-MX" b="0" i="0">
                <a:effectLst/>
                <a:latin typeface="-apple-system"/>
              </a:rPr>
              <a:t>:</a:t>
            </a:r>
          </a:p>
          <a:p>
            <a:pPr marL="742950" lvl="1" indent="-285750" algn="l">
              <a:buFont typeface="+mj-lt"/>
              <a:buAutoNum type="arabicPeriod"/>
            </a:pPr>
            <a:r>
              <a:rPr lang="es-MX" b="0" i="0">
                <a:effectLst/>
                <a:latin typeface="-apple-system"/>
              </a:rPr>
              <a:t>La expansión de repeticiones CAG en el gen </a:t>
            </a:r>
            <a:r>
              <a:rPr lang="es-MX" b="1" i="0">
                <a:effectLst/>
                <a:latin typeface="-apple-system"/>
              </a:rPr>
              <a:t>HTT</a:t>
            </a:r>
            <a:r>
              <a:rPr lang="es-MX" b="0" i="0">
                <a:effectLst/>
                <a:latin typeface="-apple-system"/>
              </a:rPr>
              <a:t> es la causa principal de HD, pero la inestabilidad somática de estas repeticiones también juega un papel crucial. La pérdida de la interrupción CAA en las repeticiones CAG se ha asociado con una mayor inestabilidad y, por lo tanto, con una progresión más rápida de la enfermedad.</a:t>
            </a:r>
          </a:p>
          <a:p>
            <a:pPr algn="l">
              <a:buFont typeface="+mj-lt"/>
              <a:buAutoNum type="arabicPeriod"/>
            </a:pPr>
            <a:r>
              <a:rPr lang="es-MX" b="1" i="0">
                <a:effectLst/>
                <a:latin typeface="-apple-system"/>
              </a:rPr>
              <a:t>Vías de Reparación del ADN</a:t>
            </a:r>
            <a:r>
              <a:rPr lang="es-MX" b="0" i="0">
                <a:effectLst/>
                <a:latin typeface="-apple-system"/>
              </a:rPr>
              <a:t>:</a:t>
            </a:r>
          </a:p>
          <a:p>
            <a:pPr marL="742950" lvl="1" indent="-285750" algn="l">
              <a:buFont typeface="+mj-lt"/>
              <a:buAutoNum type="arabicPeriod"/>
            </a:pPr>
            <a:r>
              <a:rPr lang="es-MX" b="0" i="0">
                <a:effectLst/>
                <a:latin typeface="-apple-system"/>
              </a:rPr>
              <a:t>Los modificadores genéticos están principalmente involucrados en las vías de reparación del ADN, que son esenciales para corregir errores en la replicación del ADN. La disfunción en estas vías puede llevar a la expansión de las repeticiones CAG y a la progresión de la enfermedad.</a:t>
            </a:r>
          </a:p>
          <a:p>
            <a:pPr algn="l">
              <a:buFont typeface="+mj-lt"/>
              <a:buAutoNum type="arabicPeriod"/>
            </a:pPr>
            <a:r>
              <a:rPr lang="es-MX" b="1" i="0">
                <a:effectLst/>
                <a:latin typeface="-apple-system"/>
              </a:rPr>
              <a:t>Factores </a:t>
            </a:r>
            <a:r>
              <a:rPr lang="es-MX" b="1" i="0" err="1">
                <a:effectLst/>
                <a:latin typeface="-apple-system"/>
              </a:rPr>
              <a:t>Cis</a:t>
            </a:r>
            <a:r>
              <a:rPr lang="es-MX" b="1" i="0">
                <a:effectLst/>
                <a:latin typeface="-apple-system"/>
              </a:rPr>
              <a:t>-Actuantes</a:t>
            </a:r>
            <a:r>
              <a:rPr lang="es-MX" b="0" i="0">
                <a:effectLst/>
                <a:latin typeface="-apple-system"/>
              </a:rPr>
              <a:t>:</a:t>
            </a:r>
          </a:p>
          <a:p>
            <a:pPr marL="742950" lvl="1" indent="-285750" algn="l">
              <a:buFont typeface="+mj-lt"/>
              <a:buAutoNum type="arabicPeriod"/>
            </a:pPr>
            <a:r>
              <a:rPr lang="es-MX" b="0" i="0">
                <a:effectLst/>
                <a:latin typeface="-apple-system"/>
              </a:rPr>
              <a:t>Se han descubierto factores </a:t>
            </a:r>
            <a:r>
              <a:rPr lang="es-MX" b="0" i="0" err="1">
                <a:effectLst/>
                <a:latin typeface="-apple-system"/>
              </a:rPr>
              <a:t>cis</a:t>
            </a:r>
            <a:r>
              <a:rPr lang="es-MX" b="0" i="0">
                <a:effectLst/>
                <a:latin typeface="-apple-system"/>
              </a:rPr>
              <a:t>-actuantes en el locus del gen </a:t>
            </a:r>
            <a:r>
              <a:rPr lang="es-MX" b="1" i="0">
                <a:effectLst/>
                <a:latin typeface="-apple-system"/>
              </a:rPr>
              <a:t>HTT</a:t>
            </a:r>
            <a:r>
              <a:rPr lang="es-MX" b="0" i="0">
                <a:effectLst/>
                <a:latin typeface="-apple-system"/>
              </a:rPr>
              <a:t> que pueden modular la frecuencia y la expresividad de la enfermedad. Estos factores pueden influir en cómo se expresa el gen y, por ende, en la severidad de los síntomas.</a:t>
            </a:r>
          </a:p>
          <a:p>
            <a:pPr algn="l">
              <a:buFont typeface="+mj-lt"/>
              <a:buAutoNum type="arabicPeriod"/>
            </a:pPr>
            <a:r>
              <a:rPr lang="es-MX" b="1" i="0">
                <a:effectLst/>
                <a:latin typeface="-apple-system"/>
              </a:rPr>
              <a:t>Toxicidad del ARN</a:t>
            </a:r>
            <a:r>
              <a:rPr lang="es-MX" b="0" i="0">
                <a:effectLst/>
                <a:latin typeface="-apple-system"/>
              </a:rPr>
              <a:t>:</a:t>
            </a:r>
          </a:p>
          <a:p>
            <a:pPr marL="742950" lvl="1" indent="-285750" algn="l">
              <a:buFont typeface="+mj-lt"/>
              <a:buAutoNum type="arabicPeriod"/>
            </a:pPr>
            <a:r>
              <a:rPr lang="es-MX" b="0" i="0">
                <a:effectLst/>
                <a:latin typeface="-apple-system"/>
              </a:rPr>
              <a:t>Además de la inestabilidad del ADN, se ha propuesto que la toxicidad del ARN, resultante de la transcripción de las repeticiones CAG, también contribuye a la patogénesis de HD. Esto sugiere que los mecanismos de la enfermedad son multifacéticos y no se limitan solo a la expansión de repeticiones.</a:t>
            </a:r>
          </a:p>
          <a:p>
            <a:pPr algn="l">
              <a:buFont typeface="+mj-lt"/>
              <a:buAutoNum type="arabicPeriod"/>
            </a:pPr>
            <a:r>
              <a:rPr lang="es-MX" b="1" i="0">
                <a:effectLst/>
                <a:latin typeface="-apple-system"/>
              </a:rPr>
              <a:t>Mutaciones en el ADN Mitocondrial</a:t>
            </a:r>
            <a:r>
              <a:rPr lang="es-MX" b="0" i="0">
                <a:effectLst/>
                <a:latin typeface="-apple-system"/>
              </a:rPr>
              <a:t>:</a:t>
            </a:r>
          </a:p>
          <a:p>
            <a:pPr marL="742950" lvl="1" indent="-285750" algn="l">
              <a:buFont typeface="+mj-lt"/>
              <a:buAutoNum type="arabicPeriod"/>
            </a:pPr>
            <a:r>
              <a:rPr lang="es-MX" b="0" i="0">
                <a:effectLst/>
                <a:latin typeface="-apple-system"/>
              </a:rPr>
              <a:t>Se ha observado que las mutaciones en el ADN mitocondrial pueden estar asociadas con la progresión de HD, lo que sugiere un papel potencial de la disfunción mitocondrial en la enfermedad. </a:t>
            </a:r>
            <a:r>
              <a:rPr lang="es-MX" b="0" i="0">
                <a:solidFill>
                  <a:srgbClr val="494949"/>
                </a:solidFill>
                <a:effectLst/>
                <a:latin typeface="Open Sans" panose="020B0606030504020204" pitchFamily="34" charset="0"/>
              </a:rPr>
              <a:t>las alteraciones del </a:t>
            </a:r>
            <a:r>
              <a:rPr lang="es-MX" b="0" i="0" err="1">
                <a:solidFill>
                  <a:srgbClr val="494949"/>
                </a:solidFill>
                <a:effectLst/>
                <a:latin typeface="Open Sans" panose="020B0606030504020204" pitchFamily="34" charset="0"/>
              </a:rPr>
              <a:t>mtADN</a:t>
            </a:r>
            <a:r>
              <a:rPr lang="es-MX" b="0" i="0">
                <a:solidFill>
                  <a:srgbClr val="494949"/>
                </a:solidFill>
                <a:effectLst/>
                <a:latin typeface="Open Sans" panose="020B0606030504020204" pitchFamily="34" charset="0"/>
              </a:rPr>
              <a:t> en los tejidos periféricos (fuera del sistema nerviosos central como </a:t>
            </a:r>
            <a:r>
              <a:rPr lang="es-MX" b="0" i="0" err="1">
                <a:solidFill>
                  <a:srgbClr val="494949"/>
                </a:solidFill>
                <a:effectLst/>
                <a:latin typeface="Open Sans" panose="020B0606030504020204" pitchFamily="34" charset="0"/>
              </a:rPr>
              <a:t>mpusculos</a:t>
            </a:r>
            <a:r>
              <a:rPr lang="es-MX" b="0" i="0">
                <a:solidFill>
                  <a:srgbClr val="494949"/>
                </a:solidFill>
                <a:effectLst/>
                <a:latin typeface="Open Sans" panose="020B0606030504020204" pitchFamily="34" charset="0"/>
              </a:rPr>
              <a:t>, sangre, </a:t>
            </a:r>
            <a:r>
              <a:rPr lang="es-MX" b="0" i="0" err="1">
                <a:solidFill>
                  <a:srgbClr val="494949"/>
                </a:solidFill>
                <a:effectLst/>
                <a:latin typeface="Open Sans" panose="020B0606030504020204" pitchFamily="34" charset="0"/>
              </a:rPr>
              <a:t>etc</a:t>
            </a:r>
            <a:r>
              <a:rPr lang="es-MX" b="0" i="0">
                <a:solidFill>
                  <a:srgbClr val="494949"/>
                </a:solidFill>
                <a:effectLst/>
                <a:latin typeface="Open Sans" panose="020B0606030504020204" pitchFamily="34" charset="0"/>
              </a:rPr>
              <a:t>) podrían proporcionar un biomarcador accesible de la progresión de la enfermedad en la EH (Estudios no concluyentes).</a:t>
            </a:r>
            <a:endParaRPr lang="es-MX" b="0" i="0">
              <a:effectLst/>
              <a:latin typeface="-apple-system"/>
            </a:endParaRPr>
          </a:p>
          <a:p>
            <a:pPr algn="l">
              <a:buFont typeface="+mj-lt"/>
              <a:buAutoNum type="arabicPeriod"/>
            </a:pPr>
            <a:r>
              <a:rPr lang="es-MX" b="1" i="0">
                <a:effectLst/>
                <a:latin typeface="-apple-system"/>
              </a:rPr>
              <a:t>Epigenética</a:t>
            </a:r>
            <a:r>
              <a:rPr lang="es-MX" b="0" i="0">
                <a:effectLst/>
                <a:latin typeface="-apple-system"/>
              </a:rPr>
              <a:t>:</a:t>
            </a:r>
          </a:p>
          <a:p>
            <a:pPr marL="742950" lvl="1" indent="-285750" algn="l">
              <a:buFont typeface="+mj-lt"/>
              <a:buAutoNum type="arabicPeriod"/>
            </a:pPr>
            <a:r>
              <a:rPr lang="es-MX" b="0" i="0">
                <a:effectLst/>
                <a:latin typeface="-apple-system"/>
              </a:rPr>
              <a:t>Los factores epigenéticos, como la metilación del ADN, también se han implicado en la progresión de HD. Estos factores pueden influir en la expresión génica y en la respuesta celular a la enfermedad.</a:t>
            </a:r>
          </a:p>
          <a:p>
            <a:endParaRPr lang="es-ES"/>
          </a:p>
        </p:txBody>
      </p:sp>
      <p:sp>
        <p:nvSpPr>
          <p:cNvPr id="4" name="Marcador de número de diapositiva 3"/>
          <p:cNvSpPr>
            <a:spLocks noGrp="1"/>
          </p:cNvSpPr>
          <p:nvPr>
            <p:ph type="sldNum" sz="quarter" idx="5"/>
          </p:nvPr>
        </p:nvSpPr>
        <p:spPr/>
        <p:txBody>
          <a:bodyPr/>
          <a:lstStyle/>
          <a:p>
            <a:fld id="{7B514C13-D5BF-423F-8408-77AA0C43B084}" type="slidenum">
              <a:rPr lang="es-ES"/>
              <a:t>8</a:t>
            </a:fld>
            <a:endParaRPr lang="es-ES"/>
          </a:p>
        </p:txBody>
      </p:sp>
    </p:spTree>
    <p:extLst>
      <p:ext uri="{BB962C8B-B14F-4D97-AF65-F5344CB8AC3E}">
        <p14:creationId xmlns:p14="http://schemas.microsoft.com/office/powerpoint/2010/main" val="273657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MX" b="1" i="0">
                <a:effectLst/>
                <a:latin typeface="-apple-system"/>
              </a:rPr>
              <a:t>Modificadores Genéticos</a:t>
            </a:r>
            <a:r>
              <a:rPr lang="es-MX" b="0" i="0">
                <a:effectLst/>
                <a:latin typeface="-apple-system"/>
              </a:rPr>
              <a:t>:</a:t>
            </a:r>
          </a:p>
          <a:p>
            <a:pPr marL="742950" lvl="1" indent="-285750" algn="l">
              <a:buFont typeface="+mj-lt"/>
              <a:buAutoNum type="arabicPeriod"/>
            </a:pPr>
            <a:r>
              <a:rPr lang="es-MX" b="0" i="0">
                <a:effectLst/>
                <a:latin typeface="-apple-system"/>
              </a:rPr>
              <a:t>Se han identificado varios modificadores genéticos que influyen en la edad de inicio y la progresión de HD. Estos incluyen variantes en genes relacionados con la reparación del ADN, como </a:t>
            </a:r>
            <a:r>
              <a:rPr lang="es-MX" b="1" i="0">
                <a:effectLst/>
                <a:latin typeface="-apple-system"/>
              </a:rPr>
              <a:t>PMS1</a:t>
            </a:r>
            <a:r>
              <a:rPr lang="es-MX" b="0" i="0">
                <a:effectLst/>
                <a:latin typeface="-apple-system"/>
              </a:rPr>
              <a:t>, </a:t>
            </a:r>
            <a:r>
              <a:rPr lang="es-MX" b="1" i="0">
                <a:effectLst/>
                <a:latin typeface="-apple-system"/>
              </a:rPr>
              <a:t>MSH3</a:t>
            </a:r>
            <a:r>
              <a:rPr lang="es-MX" b="0" i="0">
                <a:effectLst/>
                <a:latin typeface="-apple-system"/>
              </a:rPr>
              <a:t>, </a:t>
            </a:r>
            <a:r>
              <a:rPr lang="es-MX" b="1" i="0">
                <a:effectLst/>
                <a:latin typeface="-apple-system"/>
              </a:rPr>
              <a:t>PMS2</a:t>
            </a:r>
            <a:r>
              <a:rPr lang="es-MX" b="0" i="0">
                <a:effectLst/>
                <a:latin typeface="-apple-system"/>
              </a:rPr>
              <a:t>, y </a:t>
            </a:r>
            <a:r>
              <a:rPr lang="es-MX" b="1" i="0">
                <a:effectLst/>
                <a:latin typeface="-apple-system"/>
              </a:rPr>
              <a:t>LIG1</a:t>
            </a:r>
            <a:r>
              <a:rPr lang="es-MX" b="0" i="0">
                <a:effectLst/>
                <a:latin typeface="-apple-system"/>
              </a:rPr>
              <a:t>. Estas variantes están implicadas en la respuesta del organismo a la inestabilidad del ADN, que es un factor clave en la patogénesis de HD.</a:t>
            </a:r>
          </a:p>
          <a:p>
            <a:pPr algn="l">
              <a:buFont typeface="+mj-lt"/>
              <a:buAutoNum type="arabicPeriod"/>
            </a:pPr>
            <a:r>
              <a:rPr lang="es-MX" b="1" i="0">
                <a:effectLst/>
                <a:latin typeface="-apple-system"/>
              </a:rPr>
              <a:t>Inestabilidad de Repeticiones</a:t>
            </a:r>
            <a:r>
              <a:rPr lang="es-MX" b="0" i="0">
                <a:effectLst/>
                <a:latin typeface="-apple-system"/>
              </a:rPr>
              <a:t>:</a:t>
            </a:r>
          </a:p>
          <a:p>
            <a:pPr marL="742950" lvl="1" indent="-285750" algn="l">
              <a:buFont typeface="+mj-lt"/>
              <a:buAutoNum type="arabicPeriod"/>
            </a:pPr>
            <a:r>
              <a:rPr lang="es-MX" b="0" i="0">
                <a:effectLst/>
                <a:latin typeface="-apple-system"/>
              </a:rPr>
              <a:t>La expansión de repeticiones CAG en el gen </a:t>
            </a:r>
            <a:r>
              <a:rPr lang="es-MX" b="1" i="0">
                <a:effectLst/>
                <a:latin typeface="-apple-system"/>
              </a:rPr>
              <a:t>HTT</a:t>
            </a:r>
            <a:r>
              <a:rPr lang="es-MX" b="0" i="0">
                <a:effectLst/>
                <a:latin typeface="-apple-system"/>
              </a:rPr>
              <a:t> es la causa principal de HD, pero la inestabilidad somática de estas repeticiones también juega un papel crucial. La pérdida de la interrupción CAA en las repeticiones CAG se ha asociado con una mayor inestabilidad y, por lo tanto, con una progresión más rápida de la enfermedad.</a:t>
            </a:r>
          </a:p>
          <a:p>
            <a:pPr algn="l">
              <a:buFont typeface="+mj-lt"/>
              <a:buAutoNum type="arabicPeriod"/>
            </a:pPr>
            <a:r>
              <a:rPr lang="es-MX" b="1" i="0">
                <a:effectLst/>
                <a:latin typeface="-apple-system"/>
              </a:rPr>
              <a:t>Vías de Reparación del ADN</a:t>
            </a:r>
            <a:r>
              <a:rPr lang="es-MX" b="0" i="0">
                <a:effectLst/>
                <a:latin typeface="-apple-system"/>
              </a:rPr>
              <a:t>:</a:t>
            </a:r>
          </a:p>
          <a:p>
            <a:pPr marL="742950" lvl="1" indent="-285750" algn="l">
              <a:buFont typeface="+mj-lt"/>
              <a:buAutoNum type="arabicPeriod"/>
            </a:pPr>
            <a:r>
              <a:rPr lang="es-MX" b="0" i="0">
                <a:effectLst/>
                <a:latin typeface="-apple-system"/>
              </a:rPr>
              <a:t>Los modificadores genéticos están principalmente involucrados en las vías de reparación del ADN, que son esenciales para corregir errores en la replicación del ADN. La disfunción en estas vías puede llevar a la expansión de las repeticiones CAG y a la progresión de la enfermedad.</a:t>
            </a:r>
          </a:p>
          <a:p>
            <a:pPr algn="l">
              <a:buFont typeface="+mj-lt"/>
              <a:buAutoNum type="arabicPeriod"/>
            </a:pPr>
            <a:r>
              <a:rPr lang="es-MX" b="1" i="0">
                <a:effectLst/>
                <a:latin typeface="-apple-system"/>
              </a:rPr>
              <a:t>Factores </a:t>
            </a:r>
            <a:r>
              <a:rPr lang="es-MX" b="1" i="0" err="1">
                <a:effectLst/>
                <a:latin typeface="-apple-system"/>
              </a:rPr>
              <a:t>Cis</a:t>
            </a:r>
            <a:r>
              <a:rPr lang="es-MX" b="1" i="0">
                <a:effectLst/>
                <a:latin typeface="-apple-system"/>
              </a:rPr>
              <a:t>-Actuantes</a:t>
            </a:r>
            <a:r>
              <a:rPr lang="es-MX" b="0" i="0">
                <a:effectLst/>
                <a:latin typeface="-apple-system"/>
              </a:rPr>
              <a:t>:</a:t>
            </a:r>
          </a:p>
          <a:p>
            <a:pPr marL="742950" lvl="1" indent="-285750" algn="l">
              <a:buFont typeface="+mj-lt"/>
              <a:buAutoNum type="arabicPeriod"/>
            </a:pPr>
            <a:r>
              <a:rPr lang="es-MX" b="0" i="0">
                <a:effectLst/>
                <a:latin typeface="-apple-system"/>
              </a:rPr>
              <a:t>Se han descubierto factores </a:t>
            </a:r>
            <a:r>
              <a:rPr lang="es-MX" b="0" i="0" err="1">
                <a:effectLst/>
                <a:latin typeface="-apple-system"/>
              </a:rPr>
              <a:t>cis</a:t>
            </a:r>
            <a:r>
              <a:rPr lang="es-MX" b="0" i="0">
                <a:effectLst/>
                <a:latin typeface="-apple-system"/>
              </a:rPr>
              <a:t>-actuantes en el locus del gen </a:t>
            </a:r>
            <a:r>
              <a:rPr lang="es-MX" b="1" i="0">
                <a:effectLst/>
                <a:latin typeface="-apple-system"/>
              </a:rPr>
              <a:t>HTT</a:t>
            </a:r>
            <a:r>
              <a:rPr lang="es-MX" b="0" i="0">
                <a:effectLst/>
                <a:latin typeface="-apple-system"/>
              </a:rPr>
              <a:t> que pueden modular la frecuencia y la expresividad de la enfermedad. Estos factores pueden influir en cómo se expresa el gen y, por ende, en la severidad de los síntomas.</a:t>
            </a:r>
          </a:p>
          <a:p>
            <a:pPr algn="l">
              <a:buFont typeface="+mj-lt"/>
              <a:buAutoNum type="arabicPeriod"/>
            </a:pPr>
            <a:r>
              <a:rPr lang="es-MX" b="1" i="0">
                <a:effectLst/>
                <a:latin typeface="-apple-system"/>
              </a:rPr>
              <a:t>Toxicidad del ARN</a:t>
            </a:r>
            <a:r>
              <a:rPr lang="es-MX" b="0" i="0">
                <a:effectLst/>
                <a:latin typeface="-apple-system"/>
              </a:rPr>
              <a:t>:</a:t>
            </a:r>
          </a:p>
          <a:p>
            <a:pPr marL="742950" lvl="1" indent="-285750" algn="l">
              <a:buFont typeface="+mj-lt"/>
              <a:buAutoNum type="arabicPeriod"/>
            </a:pPr>
            <a:r>
              <a:rPr lang="es-MX" b="0" i="0">
                <a:effectLst/>
                <a:latin typeface="-apple-system"/>
              </a:rPr>
              <a:t>Además de la inestabilidad del ADN, se ha propuesto que la toxicidad del ARN, resultante de la transcripción de las repeticiones CAG, también contribuye a la patogénesis de HD. Esto sugiere que los mecanismos de la enfermedad son multifacéticos y no se limitan solo a la expansión de repeticiones.</a:t>
            </a:r>
          </a:p>
          <a:p>
            <a:pPr algn="l">
              <a:buFont typeface="+mj-lt"/>
              <a:buAutoNum type="arabicPeriod"/>
            </a:pPr>
            <a:r>
              <a:rPr lang="es-MX" b="1" i="0">
                <a:effectLst/>
                <a:latin typeface="-apple-system"/>
              </a:rPr>
              <a:t>Mutaciones en el ADN Mitocondrial</a:t>
            </a:r>
            <a:r>
              <a:rPr lang="es-MX" b="0" i="0">
                <a:effectLst/>
                <a:latin typeface="-apple-system"/>
              </a:rPr>
              <a:t>:</a:t>
            </a:r>
          </a:p>
          <a:p>
            <a:pPr marL="742950" lvl="1" indent="-285750" algn="l">
              <a:buFont typeface="+mj-lt"/>
              <a:buAutoNum type="arabicPeriod"/>
            </a:pPr>
            <a:r>
              <a:rPr lang="es-MX" b="0" i="0">
                <a:effectLst/>
                <a:latin typeface="-apple-system"/>
              </a:rPr>
              <a:t>Se ha observado que las mutaciones en el ADN mitocondrial pueden estar asociadas con la progresión de HD, lo que sugiere un papel potencial de la disfunción mitocondrial en la enfermedad. </a:t>
            </a:r>
            <a:r>
              <a:rPr lang="es-MX" b="0" i="0">
                <a:solidFill>
                  <a:srgbClr val="494949"/>
                </a:solidFill>
                <a:effectLst/>
                <a:latin typeface="Open Sans" panose="020B0606030504020204" pitchFamily="34" charset="0"/>
              </a:rPr>
              <a:t>las alteraciones del </a:t>
            </a:r>
            <a:r>
              <a:rPr lang="es-MX" b="0" i="0" err="1">
                <a:solidFill>
                  <a:srgbClr val="494949"/>
                </a:solidFill>
                <a:effectLst/>
                <a:latin typeface="Open Sans" panose="020B0606030504020204" pitchFamily="34" charset="0"/>
              </a:rPr>
              <a:t>mtADN</a:t>
            </a:r>
            <a:r>
              <a:rPr lang="es-MX" b="0" i="0">
                <a:solidFill>
                  <a:srgbClr val="494949"/>
                </a:solidFill>
                <a:effectLst/>
                <a:latin typeface="Open Sans" panose="020B0606030504020204" pitchFamily="34" charset="0"/>
              </a:rPr>
              <a:t> en los tejidos periféricos (fuera del sistema nerviosos central como </a:t>
            </a:r>
            <a:r>
              <a:rPr lang="es-MX" b="0" i="0" err="1">
                <a:solidFill>
                  <a:srgbClr val="494949"/>
                </a:solidFill>
                <a:effectLst/>
                <a:latin typeface="Open Sans" panose="020B0606030504020204" pitchFamily="34" charset="0"/>
              </a:rPr>
              <a:t>mpusculos</a:t>
            </a:r>
            <a:r>
              <a:rPr lang="es-MX" b="0" i="0">
                <a:solidFill>
                  <a:srgbClr val="494949"/>
                </a:solidFill>
                <a:effectLst/>
                <a:latin typeface="Open Sans" panose="020B0606030504020204" pitchFamily="34" charset="0"/>
              </a:rPr>
              <a:t>, sangre, </a:t>
            </a:r>
            <a:r>
              <a:rPr lang="es-MX" b="0" i="0" err="1">
                <a:solidFill>
                  <a:srgbClr val="494949"/>
                </a:solidFill>
                <a:effectLst/>
                <a:latin typeface="Open Sans" panose="020B0606030504020204" pitchFamily="34" charset="0"/>
              </a:rPr>
              <a:t>etc</a:t>
            </a:r>
            <a:r>
              <a:rPr lang="es-MX" b="0" i="0">
                <a:solidFill>
                  <a:srgbClr val="494949"/>
                </a:solidFill>
                <a:effectLst/>
                <a:latin typeface="Open Sans" panose="020B0606030504020204" pitchFamily="34" charset="0"/>
              </a:rPr>
              <a:t>) podrían proporcionar un biomarcador accesible de la progresión de la enfermedad en la EH (Estudios no concluyentes).</a:t>
            </a:r>
            <a:endParaRPr lang="es-MX" b="0" i="0">
              <a:effectLst/>
              <a:latin typeface="-apple-system"/>
            </a:endParaRPr>
          </a:p>
          <a:p>
            <a:pPr algn="l">
              <a:buFont typeface="+mj-lt"/>
              <a:buAutoNum type="arabicPeriod"/>
            </a:pPr>
            <a:r>
              <a:rPr lang="es-MX" b="1" i="0">
                <a:effectLst/>
                <a:latin typeface="-apple-system"/>
              </a:rPr>
              <a:t>Epigenética</a:t>
            </a:r>
            <a:r>
              <a:rPr lang="es-MX" b="0" i="0">
                <a:effectLst/>
                <a:latin typeface="-apple-system"/>
              </a:rPr>
              <a:t>:</a:t>
            </a:r>
          </a:p>
          <a:p>
            <a:pPr marL="742950" lvl="1" indent="-285750" algn="l">
              <a:buFont typeface="+mj-lt"/>
              <a:buAutoNum type="arabicPeriod"/>
            </a:pPr>
            <a:r>
              <a:rPr lang="es-MX" b="0" i="0">
                <a:effectLst/>
                <a:latin typeface="-apple-system"/>
              </a:rPr>
              <a:t>Los factores epigenéticos, como la metilación del ADN, también se han implicado en la progresión de HD. Estos factores pueden influir en la expresión génica y en la respuesta celular a la enfermedad.</a:t>
            </a:r>
          </a:p>
          <a:p>
            <a:endParaRPr lang="es-ES"/>
          </a:p>
        </p:txBody>
      </p:sp>
      <p:sp>
        <p:nvSpPr>
          <p:cNvPr id="4" name="Marcador de número de diapositiva 3"/>
          <p:cNvSpPr>
            <a:spLocks noGrp="1"/>
          </p:cNvSpPr>
          <p:nvPr>
            <p:ph type="sldNum" sz="quarter" idx="5"/>
          </p:nvPr>
        </p:nvSpPr>
        <p:spPr/>
        <p:txBody>
          <a:bodyPr/>
          <a:lstStyle/>
          <a:p>
            <a:fld id="{7B514C13-D5BF-423F-8408-77AA0C43B084}" type="slidenum">
              <a:rPr lang="es-ES"/>
              <a:t>9</a:t>
            </a:fld>
            <a:endParaRPr lang="es-ES"/>
          </a:p>
        </p:txBody>
      </p:sp>
    </p:spTree>
    <p:extLst>
      <p:ext uri="{BB962C8B-B14F-4D97-AF65-F5344CB8AC3E}">
        <p14:creationId xmlns:p14="http://schemas.microsoft.com/office/powerpoint/2010/main" val="425161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MX" b="1" i="0">
                <a:effectLst/>
                <a:latin typeface="-apple-system"/>
              </a:rPr>
              <a:t>Modificadores Genéticos</a:t>
            </a:r>
            <a:r>
              <a:rPr lang="es-MX" b="0" i="0">
                <a:effectLst/>
                <a:latin typeface="-apple-system"/>
              </a:rPr>
              <a:t>:</a:t>
            </a:r>
          </a:p>
          <a:p>
            <a:pPr marL="742950" lvl="1" indent="-285750" algn="l">
              <a:buFont typeface="+mj-lt"/>
              <a:buAutoNum type="arabicPeriod"/>
            </a:pPr>
            <a:r>
              <a:rPr lang="es-MX" b="0" i="0">
                <a:effectLst/>
                <a:latin typeface="-apple-system"/>
              </a:rPr>
              <a:t>Se han identificado varios modificadores genéticos que influyen en la edad de inicio y la progresión de HD. Estos incluyen variantes en genes relacionados con la reparación del ADN, como </a:t>
            </a:r>
            <a:r>
              <a:rPr lang="es-MX" b="1" i="0">
                <a:effectLst/>
                <a:latin typeface="-apple-system"/>
              </a:rPr>
              <a:t>PMS1</a:t>
            </a:r>
            <a:r>
              <a:rPr lang="es-MX" b="0" i="0">
                <a:effectLst/>
                <a:latin typeface="-apple-system"/>
              </a:rPr>
              <a:t>, </a:t>
            </a:r>
            <a:r>
              <a:rPr lang="es-MX" b="1" i="0">
                <a:effectLst/>
                <a:latin typeface="-apple-system"/>
              </a:rPr>
              <a:t>MSH3</a:t>
            </a:r>
            <a:r>
              <a:rPr lang="es-MX" b="0" i="0">
                <a:effectLst/>
                <a:latin typeface="-apple-system"/>
              </a:rPr>
              <a:t>, </a:t>
            </a:r>
            <a:r>
              <a:rPr lang="es-MX" b="1" i="0">
                <a:effectLst/>
                <a:latin typeface="-apple-system"/>
              </a:rPr>
              <a:t>PMS2</a:t>
            </a:r>
            <a:r>
              <a:rPr lang="es-MX" b="0" i="0">
                <a:effectLst/>
                <a:latin typeface="-apple-system"/>
              </a:rPr>
              <a:t>, y </a:t>
            </a:r>
            <a:r>
              <a:rPr lang="es-MX" b="1" i="0">
                <a:effectLst/>
                <a:latin typeface="-apple-system"/>
              </a:rPr>
              <a:t>LIG1</a:t>
            </a:r>
            <a:r>
              <a:rPr lang="es-MX" b="0" i="0">
                <a:effectLst/>
                <a:latin typeface="-apple-system"/>
              </a:rPr>
              <a:t>. Estas variantes están implicadas en la respuesta del organismo a la inestabilidad del ADN, que es un factor clave en la patogénesis de HD.</a:t>
            </a:r>
          </a:p>
          <a:p>
            <a:pPr algn="l">
              <a:buFont typeface="+mj-lt"/>
              <a:buAutoNum type="arabicPeriod"/>
            </a:pPr>
            <a:r>
              <a:rPr lang="es-MX" b="1" i="0">
                <a:effectLst/>
                <a:latin typeface="-apple-system"/>
              </a:rPr>
              <a:t>Inestabilidad de Repeticiones</a:t>
            </a:r>
            <a:r>
              <a:rPr lang="es-MX" b="0" i="0">
                <a:effectLst/>
                <a:latin typeface="-apple-system"/>
              </a:rPr>
              <a:t>:</a:t>
            </a:r>
          </a:p>
          <a:p>
            <a:pPr marL="742950" lvl="1" indent="-285750" algn="l">
              <a:buFont typeface="+mj-lt"/>
              <a:buAutoNum type="arabicPeriod"/>
            </a:pPr>
            <a:r>
              <a:rPr lang="es-MX" b="0" i="0">
                <a:effectLst/>
                <a:latin typeface="-apple-system"/>
              </a:rPr>
              <a:t>La expansión de repeticiones CAG en el gen </a:t>
            </a:r>
            <a:r>
              <a:rPr lang="es-MX" b="1" i="0">
                <a:effectLst/>
                <a:latin typeface="-apple-system"/>
              </a:rPr>
              <a:t>HTT</a:t>
            </a:r>
            <a:r>
              <a:rPr lang="es-MX" b="0" i="0">
                <a:effectLst/>
                <a:latin typeface="-apple-system"/>
              </a:rPr>
              <a:t> es la causa principal de HD, pero la inestabilidad somática de estas repeticiones también juega un papel crucial. La pérdida de la interrupción CAA en las repeticiones CAG se ha asociado con una mayor inestabilidad y, por lo tanto, con una progresión más rápida de la enfermedad.</a:t>
            </a:r>
          </a:p>
          <a:p>
            <a:pPr algn="l">
              <a:buFont typeface="+mj-lt"/>
              <a:buAutoNum type="arabicPeriod"/>
            </a:pPr>
            <a:r>
              <a:rPr lang="es-MX" b="1" i="0">
                <a:effectLst/>
                <a:latin typeface="-apple-system"/>
              </a:rPr>
              <a:t>Vías de Reparación del ADN</a:t>
            </a:r>
            <a:r>
              <a:rPr lang="es-MX" b="0" i="0">
                <a:effectLst/>
                <a:latin typeface="-apple-system"/>
              </a:rPr>
              <a:t>:</a:t>
            </a:r>
          </a:p>
          <a:p>
            <a:pPr marL="742950" lvl="1" indent="-285750" algn="l">
              <a:buFont typeface="+mj-lt"/>
              <a:buAutoNum type="arabicPeriod"/>
            </a:pPr>
            <a:r>
              <a:rPr lang="es-MX" b="0" i="0">
                <a:effectLst/>
                <a:latin typeface="-apple-system"/>
              </a:rPr>
              <a:t>Los modificadores genéticos están principalmente involucrados en las vías de reparación del ADN, que son esenciales para corregir errores en la replicación del ADN. La disfunción en estas vías puede llevar a la expansión de las repeticiones CAG y a la progresión de la enfermedad.</a:t>
            </a:r>
          </a:p>
          <a:p>
            <a:pPr algn="l">
              <a:buFont typeface="+mj-lt"/>
              <a:buAutoNum type="arabicPeriod"/>
            </a:pPr>
            <a:r>
              <a:rPr lang="es-MX" b="1" i="0">
                <a:effectLst/>
                <a:latin typeface="-apple-system"/>
              </a:rPr>
              <a:t>Factores </a:t>
            </a:r>
            <a:r>
              <a:rPr lang="es-MX" b="1" i="0" err="1">
                <a:effectLst/>
                <a:latin typeface="-apple-system"/>
              </a:rPr>
              <a:t>Cis</a:t>
            </a:r>
            <a:r>
              <a:rPr lang="es-MX" b="1" i="0">
                <a:effectLst/>
                <a:latin typeface="-apple-system"/>
              </a:rPr>
              <a:t>-Actuantes</a:t>
            </a:r>
            <a:r>
              <a:rPr lang="es-MX" b="0" i="0">
                <a:effectLst/>
                <a:latin typeface="-apple-system"/>
              </a:rPr>
              <a:t>:</a:t>
            </a:r>
          </a:p>
          <a:p>
            <a:pPr marL="742950" lvl="1" indent="-285750" algn="l">
              <a:buFont typeface="+mj-lt"/>
              <a:buAutoNum type="arabicPeriod"/>
            </a:pPr>
            <a:r>
              <a:rPr lang="es-MX" b="0" i="0">
                <a:effectLst/>
                <a:latin typeface="-apple-system"/>
              </a:rPr>
              <a:t>Se han descubierto factores </a:t>
            </a:r>
            <a:r>
              <a:rPr lang="es-MX" b="0" i="0" err="1">
                <a:effectLst/>
                <a:latin typeface="-apple-system"/>
              </a:rPr>
              <a:t>cis</a:t>
            </a:r>
            <a:r>
              <a:rPr lang="es-MX" b="0" i="0">
                <a:effectLst/>
                <a:latin typeface="-apple-system"/>
              </a:rPr>
              <a:t>-actuantes en el locus del gen </a:t>
            </a:r>
            <a:r>
              <a:rPr lang="es-MX" b="1" i="0">
                <a:effectLst/>
                <a:latin typeface="-apple-system"/>
              </a:rPr>
              <a:t>HTT</a:t>
            </a:r>
            <a:r>
              <a:rPr lang="es-MX" b="0" i="0">
                <a:effectLst/>
                <a:latin typeface="-apple-system"/>
              </a:rPr>
              <a:t> que pueden modular la frecuencia y la expresividad de la enfermedad. Estos factores pueden influir en cómo se expresa el gen y, por ende, en la severidad de los síntomas.</a:t>
            </a:r>
          </a:p>
          <a:p>
            <a:pPr algn="l">
              <a:buFont typeface="+mj-lt"/>
              <a:buAutoNum type="arabicPeriod"/>
            </a:pPr>
            <a:r>
              <a:rPr lang="es-MX" b="1" i="0">
                <a:effectLst/>
                <a:latin typeface="-apple-system"/>
              </a:rPr>
              <a:t>Toxicidad del ARN</a:t>
            </a:r>
            <a:r>
              <a:rPr lang="es-MX" b="0" i="0">
                <a:effectLst/>
                <a:latin typeface="-apple-system"/>
              </a:rPr>
              <a:t>:</a:t>
            </a:r>
          </a:p>
          <a:p>
            <a:pPr marL="742950" lvl="1" indent="-285750" algn="l">
              <a:buFont typeface="+mj-lt"/>
              <a:buAutoNum type="arabicPeriod"/>
            </a:pPr>
            <a:r>
              <a:rPr lang="es-MX" b="0" i="0">
                <a:effectLst/>
                <a:latin typeface="-apple-system"/>
              </a:rPr>
              <a:t>Además de la inestabilidad del ADN, se ha propuesto que la toxicidad del ARN, resultante de la transcripción de las repeticiones CAG, también contribuye a la patogénesis de HD. Esto sugiere que los mecanismos de la enfermedad son multifacéticos y no se limitan solo a la expansión de repeticiones.</a:t>
            </a:r>
          </a:p>
          <a:p>
            <a:pPr algn="l">
              <a:buFont typeface="+mj-lt"/>
              <a:buAutoNum type="arabicPeriod"/>
            </a:pPr>
            <a:r>
              <a:rPr lang="es-MX" b="1" i="0">
                <a:effectLst/>
                <a:latin typeface="-apple-system"/>
              </a:rPr>
              <a:t>Mutaciones en el ADN Mitocondrial</a:t>
            </a:r>
            <a:r>
              <a:rPr lang="es-MX" b="0" i="0">
                <a:effectLst/>
                <a:latin typeface="-apple-system"/>
              </a:rPr>
              <a:t>:</a:t>
            </a:r>
          </a:p>
          <a:p>
            <a:pPr marL="742950" lvl="1" indent="-285750" algn="l">
              <a:buFont typeface="+mj-lt"/>
              <a:buAutoNum type="arabicPeriod"/>
            </a:pPr>
            <a:r>
              <a:rPr lang="es-MX" b="0" i="0">
                <a:effectLst/>
                <a:latin typeface="-apple-system"/>
              </a:rPr>
              <a:t>Se ha observado que las mutaciones en el ADN mitocondrial pueden estar asociadas con la progresión de HD, lo que sugiere un papel potencial de la disfunción mitocondrial en la enfermedad. </a:t>
            </a:r>
            <a:r>
              <a:rPr lang="es-MX" b="0" i="0">
                <a:solidFill>
                  <a:srgbClr val="494949"/>
                </a:solidFill>
                <a:effectLst/>
                <a:latin typeface="Open Sans" panose="020B0606030504020204" pitchFamily="34" charset="0"/>
              </a:rPr>
              <a:t>las alteraciones del </a:t>
            </a:r>
            <a:r>
              <a:rPr lang="es-MX" b="0" i="0" err="1">
                <a:solidFill>
                  <a:srgbClr val="494949"/>
                </a:solidFill>
                <a:effectLst/>
                <a:latin typeface="Open Sans" panose="020B0606030504020204" pitchFamily="34" charset="0"/>
              </a:rPr>
              <a:t>mtADN</a:t>
            </a:r>
            <a:r>
              <a:rPr lang="es-MX" b="0" i="0">
                <a:solidFill>
                  <a:srgbClr val="494949"/>
                </a:solidFill>
                <a:effectLst/>
                <a:latin typeface="Open Sans" panose="020B0606030504020204" pitchFamily="34" charset="0"/>
              </a:rPr>
              <a:t> en los tejidos periféricos (fuera del sistema nerviosos central como </a:t>
            </a:r>
            <a:r>
              <a:rPr lang="es-MX" b="0" i="0" err="1">
                <a:solidFill>
                  <a:srgbClr val="494949"/>
                </a:solidFill>
                <a:effectLst/>
                <a:latin typeface="Open Sans" panose="020B0606030504020204" pitchFamily="34" charset="0"/>
              </a:rPr>
              <a:t>mpusculos</a:t>
            </a:r>
            <a:r>
              <a:rPr lang="es-MX" b="0" i="0">
                <a:solidFill>
                  <a:srgbClr val="494949"/>
                </a:solidFill>
                <a:effectLst/>
                <a:latin typeface="Open Sans" panose="020B0606030504020204" pitchFamily="34" charset="0"/>
              </a:rPr>
              <a:t>, sangre, </a:t>
            </a:r>
            <a:r>
              <a:rPr lang="es-MX" b="0" i="0" err="1">
                <a:solidFill>
                  <a:srgbClr val="494949"/>
                </a:solidFill>
                <a:effectLst/>
                <a:latin typeface="Open Sans" panose="020B0606030504020204" pitchFamily="34" charset="0"/>
              </a:rPr>
              <a:t>etc</a:t>
            </a:r>
            <a:r>
              <a:rPr lang="es-MX" b="0" i="0">
                <a:solidFill>
                  <a:srgbClr val="494949"/>
                </a:solidFill>
                <a:effectLst/>
                <a:latin typeface="Open Sans" panose="020B0606030504020204" pitchFamily="34" charset="0"/>
              </a:rPr>
              <a:t>) podrían proporcionar un biomarcador accesible de la progresión de la enfermedad en la EH (Estudios no concluyentes).</a:t>
            </a:r>
            <a:endParaRPr lang="es-MX" b="0" i="0">
              <a:effectLst/>
              <a:latin typeface="-apple-system"/>
            </a:endParaRPr>
          </a:p>
          <a:p>
            <a:pPr algn="l">
              <a:buFont typeface="+mj-lt"/>
              <a:buAutoNum type="arabicPeriod"/>
            </a:pPr>
            <a:r>
              <a:rPr lang="es-MX" b="1" i="0">
                <a:effectLst/>
                <a:latin typeface="-apple-system"/>
              </a:rPr>
              <a:t>Epigenética</a:t>
            </a:r>
            <a:r>
              <a:rPr lang="es-MX" b="0" i="0">
                <a:effectLst/>
                <a:latin typeface="-apple-system"/>
              </a:rPr>
              <a:t>:</a:t>
            </a:r>
          </a:p>
          <a:p>
            <a:pPr marL="742950" lvl="1" indent="-285750" algn="l">
              <a:buFont typeface="+mj-lt"/>
              <a:buAutoNum type="arabicPeriod"/>
            </a:pPr>
            <a:r>
              <a:rPr lang="es-MX" b="0" i="0">
                <a:effectLst/>
                <a:latin typeface="-apple-system"/>
              </a:rPr>
              <a:t>Los factores epigenéticos, como la metilación del ADN, también se han implicado en la progresión de HD. Estos factores pueden influir en la expresión génica y en la respuesta celular a la enfermedad.</a:t>
            </a:r>
          </a:p>
          <a:p>
            <a:endParaRPr lang="es-ES"/>
          </a:p>
        </p:txBody>
      </p:sp>
      <p:sp>
        <p:nvSpPr>
          <p:cNvPr id="4" name="Marcador de número de diapositiva 3"/>
          <p:cNvSpPr>
            <a:spLocks noGrp="1"/>
          </p:cNvSpPr>
          <p:nvPr>
            <p:ph type="sldNum" sz="quarter" idx="5"/>
          </p:nvPr>
        </p:nvSpPr>
        <p:spPr/>
        <p:txBody>
          <a:bodyPr/>
          <a:lstStyle/>
          <a:p>
            <a:fld id="{7B514C13-D5BF-423F-8408-77AA0C43B084}" type="slidenum">
              <a:rPr lang="es-ES"/>
              <a:t>10</a:t>
            </a:fld>
            <a:endParaRPr lang="es-ES"/>
          </a:p>
        </p:txBody>
      </p:sp>
    </p:spTree>
    <p:extLst>
      <p:ext uri="{BB962C8B-B14F-4D97-AF65-F5344CB8AC3E}">
        <p14:creationId xmlns:p14="http://schemas.microsoft.com/office/powerpoint/2010/main" val="10635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panose="020F0302020204030204"/>
              <a:buChar char="•"/>
            </a:pPr>
            <a:r>
              <a:rPr lang="es-MX" b="1"/>
              <a:t>Transcripción de la HTT mutante en el núcleo</a:t>
            </a:r>
            <a:r>
              <a:rPr lang="es-MX" b="0" i="0">
                <a:effectLst/>
              </a:rPr>
              <a:t>:</a:t>
            </a:r>
            <a:endParaRPr lang="es-ES"/>
          </a:p>
          <a:p>
            <a:pPr>
              <a:buFont typeface="Arial" panose="020F0302020204030204"/>
              <a:buChar char="•"/>
            </a:pPr>
            <a:r>
              <a:rPr lang="es-MX" dirty="0"/>
              <a:t>El ARN mensajero (ARNm) de la </a:t>
            </a:r>
            <a:r>
              <a:rPr lang="es-MX" b="1" dirty="0"/>
              <a:t>HTT mutante</a:t>
            </a:r>
            <a:r>
              <a:rPr lang="es-MX" dirty="0"/>
              <a:t> se transcribe dentro del núcleo celular. Esta transcripción contiene repeticiones </a:t>
            </a:r>
            <a:r>
              <a:rPr lang="es-MX" b="1" dirty="0"/>
              <a:t>CAG</a:t>
            </a:r>
            <a:r>
              <a:rPr lang="es-MX" dirty="0"/>
              <a:t> (codones </a:t>
            </a:r>
            <a:r>
              <a:rPr lang="es-MX" b="0" i="0" dirty="0">
                <a:effectLst/>
              </a:rPr>
              <a:t>que </a:t>
            </a:r>
            <a:r>
              <a:rPr lang="es-MX" dirty="0"/>
              <a:t>codifican la glutamina).</a:t>
            </a:r>
            <a:endParaRPr lang="es-MX" dirty="0">
              <a:cs typeface="Calibri"/>
            </a:endParaRPr>
          </a:p>
          <a:p>
            <a:pPr>
              <a:buFont typeface="Arial" panose="020F0302020204030204"/>
              <a:buChar char="•"/>
            </a:pPr>
            <a:r>
              <a:rPr lang="es-MX" b="1" dirty="0"/>
              <a:t>Estructura de horquilla aberrante</a:t>
            </a:r>
            <a:r>
              <a:rPr lang="es-MX" dirty="0"/>
              <a:t>:</a:t>
            </a:r>
            <a:endParaRPr lang="es-MX" dirty="0">
              <a:cs typeface="Calibri"/>
            </a:endParaRPr>
          </a:p>
          <a:p>
            <a:pPr>
              <a:buFont typeface="Arial" panose="020F0302020204030204"/>
              <a:buChar char="•"/>
            </a:pPr>
            <a:r>
              <a:rPr lang="es-MX" dirty="0"/>
              <a:t>El ARNm mutante forma una </a:t>
            </a:r>
            <a:r>
              <a:rPr lang="es-MX" b="1" dirty="0"/>
              <a:t>estructura secundaria aberrante en forma de horquilla</a:t>
            </a:r>
            <a:r>
              <a:rPr lang="es-MX" dirty="0"/>
              <a:t> (representada en rojo) debido a las repeticiones CAG. Esta estructura puede atraer y secuestrar varias </a:t>
            </a:r>
            <a:r>
              <a:rPr lang="es-MX" b="1" dirty="0"/>
              <a:t>proteínas de unión al ARN</a:t>
            </a:r>
            <a:r>
              <a:rPr lang="es-MX" dirty="0"/>
              <a:t>, alterando su función tanto en el núcleo como en el citosol.</a:t>
            </a:r>
            <a:endParaRPr lang="es-MX" dirty="0">
              <a:cs typeface="Calibri"/>
            </a:endParaRPr>
          </a:p>
          <a:p>
            <a:pPr>
              <a:buFont typeface="Arial" panose="020F0302020204030204"/>
              <a:buChar char="•"/>
            </a:pPr>
            <a:r>
              <a:rPr lang="es-MX" b="1" dirty="0"/>
              <a:t>Efectos patológicos por secuestro de proteínas</a:t>
            </a:r>
            <a:r>
              <a:rPr lang="es-MX" dirty="0"/>
              <a:t>:</a:t>
            </a:r>
            <a:endParaRPr lang="es-MX" dirty="0">
              <a:cs typeface="Calibri"/>
            </a:endParaRPr>
          </a:p>
          <a:p>
            <a:pPr>
              <a:buFont typeface="Arial" panose="020F0302020204030204"/>
              <a:buChar char="•"/>
            </a:pPr>
            <a:r>
              <a:rPr lang="es-MX" b="1" dirty="0"/>
              <a:t>Empalme desregulado</a:t>
            </a:r>
            <a:r>
              <a:rPr lang="es-MX" dirty="0"/>
              <a:t> </a:t>
            </a:r>
            <a:r>
              <a:rPr lang="es-MX" b="0" i="0" dirty="0">
                <a:effectLst/>
              </a:rPr>
              <a:t>en </a:t>
            </a:r>
            <a:r>
              <a:rPr lang="es-MX" dirty="0"/>
              <a:t>el núcleo: El ARNm mutante secuestra </a:t>
            </a:r>
            <a:r>
              <a:rPr lang="es-MX" b="1" dirty="0"/>
              <a:t>factores de empalme</a:t>
            </a:r>
            <a:r>
              <a:rPr lang="es-MX" dirty="0"/>
              <a:t>, alterando el proceso </a:t>
            </a:r>
            <a:r>
              <a:rPr lang="es-MX" b="0" i="0" dirty="0">
                <a:effectLst/>
              </a:rPr>
              <a:t>de </a:t>
            </a:r>
            <a:r>
              <a:rPr lang="es-MX" dirty="0"/>
              <a:t>empalme alternativo (cómo se cortan </a:t>
            </a:r>
            <a:r>
              <a:rPr lang="es-MX" b="0" i="0" dirty="0">
                <a:effectLst/>
              </a:rPr>
              <a:t>y </a:t>
            </a:r>
            <a:r>
              <a:rPr lang="es-MX" dirty="0"/>
              <a:t>empalman las secuencias del ARN), lo que puede llevar a </a:t>
            </a:r>
            <a:r>
              <a:rPr lang="es-MX" b="0" i="0" dirty="0">
                <a:effectLst/>
              </a:rPr>
              <a:t>la </a:t>
            </a:r>
            <a:r>
              <a:rPr lang="es-MX" dirty="0"/>
              <a:t>producción </a:t>
            </a:r>
            <a:r>
              <a:rPr lang="es-MX" b="0" i="0" dirty="0">
                <a:effectLst/>
              </a:rPr>
              <a:t>de </a:t>
            </a:r>
            <a:r>
              <a:rPr lang="es-MX" dirty="0"/>
              <a:t>proteínas mal formadas</a:t>
            </a:r>
            <a:r>
              <a:rPr lang="es-MX" b="0" i="0" dirty="0">
                <a:effectLst/>
              </a:rPr>
              <a:t>.</a:t>
            </a:r>
            <a:endParaRPr lang="es-MX" dirty="0">
              <a:cs typeface="Calibri"/>
            </a:endParaRPr>
          </a:p>
          <a:p>
            <a:pPr>
              <a:buFont typeface="Arial" panose="020F0302020204030204"/>
              <a:buChar char="•"/>
            </a:pPr>
            <a:r>
              <a:rPr lang="es-MX" b="1" dirty="0"/>
              <a:t>Traducción desregulada</a:t>
            </a:r>
            <a:r>
              <a:rPr lang="es-MX" b="0" i="0" dirty="0">
                <a:effectLst/>
              </a:rPr>
              <a:t> en </a:t>
            </a:r>
            <a:r>
              <a:rPr lang="es-MX" dirty="0"/>
              <a:t>el citosol: En el citosol, se secuestran </a:t>
            </a:r>
            <a:r>
              <a:rPr lang="es-MX" b="1" dirty="0"/>
              <a:t>factores de traducción</a:t>
            </a:r>
            <a:r>
              <a:rPr lang="es-MX" dirty="0"/>
              <a:t>, lo que aumenta </a:t>
            </a:r>
            <a:r>
              <a:rPr lang="es-MX" b="0" i="0" dirty="0">
                <a:effectLst/>
              </a:rPr>
              <a:t>la </a:t>
            </a:r>
            <a:r>
              <a:rPr lang="es-MX" dirty="0"/>
              <a:t>producción de una proteína llamada </a:t>
            </a:r>
            <a:r>
              <a:rPr lang="es-MX" b="1" dirty="0" err="1"/>
              <a:t>poliQ</a:t>
            </a:r>
            <a:r>
              <a:rPr lang="es-MX" dirty="0"/>
              <a:t> (</a:t>
            </a:r>
            <a:r>
              <a:rPr lang="es-MX" dirty="0" err="1"/>
              <a:t>poli-glutamina</a:t>
            </a:r>
            <a:r>
              <a:rPr lang="es-MX" dirty="0"/>
              <a:t>) y otros péptidos </a:t>
            </a:r>
            <a:r>
              <a:rPr lang="es-MX" b="0" i="0" dirty="0">
                <a:effectLst/>
              </a:rPr>
              <a:t>como</a:t>
            </a:r>
            <a:r>
              <a:rPr lang="es-MX" dirty="0"/>
              <a:t> </a:t>
            </a:r>
            <a:r>
              <a:rPr lang="es-MX" b="1" dirty="0" err="1"/>
              <a:t>poliA</a:t>
            </a:r>
            <a:r>
              <a:rPr lang="es-MX" b="1" i="0" dirty="0">
                <a:effectLst/>
              </a:rPr>
              <a:t>,</a:t>
            </a:r>
            <a:r>
              <a:rPr lang="es-MX" b="1" dirty="0"/>
              <a:t> </a:t>
            </a:r>
            <a:r>
              <a:rPr lang="es-MX" b="1" dirty="0" err="1"/>
              <a:t>poliS</a:t>
            </a:r>
            <a:r>
              <a:rPr lang="es-MX" b="1" i="0" dirty="0">
                <a:effectLst/>
              </a:rPr>
              <a:t>, </a:t>
            </a:r>
            <a:r>
              <a:rPr lang="es-MX" b="1" dirty="0" err="1"/>
              <a:t>poliL</a:t>
            </a:r>
            <a:r>
              <a:rPr lang="es-MX" b="1" dirty="0"/>
              <a:t> </a:t>
            </a:r>
            <a:r>
              <a:rPr lang="es-MX" b="1" i="0" dirty="0">
                <a:effectLst/>
              </a:rPr>
              <a:t>y</a:t>
            </a:r>
            <a:r>
              <a:rPr lang="es-MX" b="1" dirty="0"/>
              <a:t> </a:t>
            </a:r>
            <a:r>
              <a:rPr lang="es-MX" b="1" dirty="0" err="1"/>
              <a:t>poliC</a:t>
            </a:r>
            <a:r>
              <a:rPr lang="es-MX" b="0" i="0" dirty="0">
                <a:effectLst/>
              </a:rPr>
              <a:t>. </a:t>
            </a:r>
            <a:r>
              <a:rPr lang="es-MX" dirty="0"/>
              <a:t>Estos productos proteicos son tóxicos para </a:t>
            </a:r>
            <a:r>
              <a:rPr lang="es-MX" b="0" i="0" dirty="0">
                <a:effectLst/>
              </a:rPr>
              <a:t>la </a:t>
            </a:r>
            <a:r>
              <a:rPr lang="es-MX" dirty="0"/>
              <a:t>célula y contribuyen </a:t>
            </a:r>
            <a:r>
              <a:rPr lang="es-MX" b="0" i="0" dirty="0">
                <a:effectLst/>
              </a:rPr>
              <a:t>a la </a:t>
            </a:r>
            <a:r>
              <a:rPr lang="es-MX" dirty="0"/>
              <a:t>patología.</a:t>
            </a:r>
            <a:endParaRPr lang="es-MX" dirty="0">
              <a:cs typeface="Calibri"/>
            </a:endParaRPr>
          </a:p>
          <a:p>
            <a:pPr>
              <a:buFont typeface="Arial" panose="020F0302020204030204"/>
              <a:buChar char="•"/>
            </a:pPr>
            <a:r>
              <a:rPr lang="es-MX" b="1" dirty="0"/>
              <a:t>Generación de pequeños CAG (</a:t>
            </a:r>
            <a:r>
              <a:rPr lang="es-MX" b="1" dirty="0" err="1"/>
              <a:t>sCAG</a:t>
            </a:r>
            <a:r>
              <a:rPr lang="es-MX" b="1" dirty="0"/>
              <a:t>)</a:t>
            </a:r>
            <a:r>
              <a:rPr lang="es-MX" dirty="0"/>
              <a:t>: La interacción </a:t>
            </a:r>
            <a:r>
              <a:rPr lang="es-MX" b="0" i="0" dirty="0">
                <a:effectLst/>
              </a:rPr>
              <a:t>del </a:t>
            </a:r>
            <a:r>
              <a:rPr lang="es-MX" dirty="0"/>
              <a:t>ARNm mutante con las proteínas que regulan los </a:t>
            </a:r>
            <a:r>
              <a:rPr lang="es-MX" b="1" dirty="0" err="1"/>
              <a:t>miRNA</a:t>
            </a:r>
            <a:r>
              <a:rPr lang="es-MX" dirty="0"/>
              <a:t> (ARN pequeños que regulan la expresión génica) lleva a la producción de pequeños fragmentos de ARN llamados </a:t>
            </a:r>
            <a:r>
              <a:rPr lang="es-MX" b="1" dirty="0" err="1"/>
              <a:t>sCAG</a:t>
            </a:r>
            <a:r>
              <a:rPr lang="es-MX" dirty="0"/>
              <a:t>. Estos </a:t>
            </a:r>
            <a:r>
              <a:rPr lang="es-MX" dirty="0" err="1"/>
              <a:t>sCAG</a:t>
            </a:r>
            <a:r>
              <a:rPr lang="es-MX" dirty="0"/>
              <a:t> bloquean la traducción de transcripciones que contienen </a:t>
            </a:r>
            <a:r>
              <a:rPr lang="es-MX" b="1" dirty="0"/>
              <a:t>CUG</a:t>
            </a:r>
            <a:r>
              <a:rPr lang="es-MX" b="0" i="0" dirty="0">
                <a:effectLst/>
              </a:rPr>
              <a:t>, </a:t>
            </a:r>
            <a:r>
              <a:rPr lang="es-MX" dirty="0"/>
              <a:t>afectando la expresión de otros genes.</a:t>
            </a:r>
            <a:endParaRPr lang="es-MX" dirty="0">
              <a:cs typeface="Calibri"/>
            </a:endParaRPr>
          </a:p>
          <a:p>
            <a:pPr>
              <a:buFont typeface="Arial" panose="020F0302020204030204"/>
              <a:buChar char="•"/>
            </a:pPr>
            <a:r>
              <a:rPr lang="es-MX" b="1" dirty="0"/>
              <a:t>Formación de gránulos de ARN y transporte axonal</a:t>
            </a:r>
            <a:r>
              <a:rPr lang="es-MX" dirty="0"/>
              <a:t>: El ARNm mutante también interfiere con proteínas involucradas en la formación de gránulos de ARN (complejos que regulan el transporte y la degradación del ARN), lo </a:t>
            </a:r>
            <a:r>
              <a:rPr lang="es-MX" b="0" i="0" dirty="0">
                <a:effectLst/>
              </a:rPr>
              <a:t>que </a:t>
            </a:r>
            <a:r>
              <a:rPr lang="es-MX" dirty="0"/>
              <a:t>afecta negativamente el transporte de ARN a lo largo de los axones (prolongaciones de las neuronas), provocando problemas </a:t>
            </a:r>
            <a:r>
              <a:rPr lang="es-MX" b="0" i="0" dirty="0">
                <a:effectLst/>
              </a:rPr>
              <a:t>en la </a:t>
            </a:r>
            <a:r>
              <a:rPr lang="es-MX" dirty="0"/>
              <a:t>comunicación neuronal.</a:t>
            </a:r>
            <a:endParaRPr lang="es-MX" dirty="0">
              <a:cs typeface="Calibri"/>
            </a:endParaRPr>
          </a:p>
          <a:p>
            <a:pPr>
              <a:buFont typeface="Arial" panose="020F0302020204030204"/>
              <a:buChar char="•"/>
            </a:pPr>
            <a:r>
              <a:rPr lang="es-MX" b="1" dirty="0"/>
              <a:t>Liberación aberrante de ARN mitocondrial (</a:t>
            </a:r>
            <a:r>
              <a:rPr lang="es-MX" b="1" dirty="0" err="1"/>
              <a:t>ARNmt</a:t>
            </a:r>
            <a:r>
              <a:rPr lang="es-MX" b="1" dirty="0"/>
              <a:t>)</a:t>
            </a:r>
            <a:r>
              <a:rPr lang="es-MX" dirty="0"/>
              <a:t>: La mutación también causa una liberación anormal </a:t>
            </a:r>
            <a:r>
              <a:rPr lang="es-MX" b="0" i="0" dirty="0">
                <a:effectLst/>
              </a:rPr>
              <a:t>de </a:t>
            </a:r>
            <a:r>
              <a:rPr lang="es-MX" dirty="0"/>
              <a:t>ARN mitocondrial, lo que podría contribuir al daño celular</a:t>
            </a:r>
            <a:r>
              <a:rPr lang="es-MX" b="0" i="0" dirty="0">
                <a:effectLst/>
              </a:rPr>
              <a:t>.</a:t>
            </a:r>
            <a:endParaRPr lang="es-MX" dirty="0">
              <a:cs typeface="Calibri"/>
            </a:endParaRPr>
          </a:p>
          <a:p>
            <a:pPr>
              <a:buFont typeface="Arial" panose="020F0302020204030204"/>
              <a:buChar char="•"/>
            </a:pPr>
            <a:r>
              <a:rPr lang="es-MX" b="1" dirty="0"/>
              <a:t>Estrategias de tratamiento basadas en ARN</a:t>
            </a:r>
            <a:r>
              <a:rPr lang="es-MX" dirty="0"/>
              <a:t>:</a:t>
            </a:r>
            <a:endParaRPr lang="es-MX" dirty="0">
              <a:cs typeface="Calibri"/>
            </a:endParaRPr>
          </a:p>
          <a:p>
            <a:pPr>
              <a:buFont typeface="Arial" panose="020F0302020204030204"/>
              <a:buChar char="•"/>
            </a:pPr>
            <a:r>
              <a:rPr lang="es-MX" dirty="0"/>
              <a:t>Las nuevas terapias se basan en </a:t>
            </a:r>
            <a:r>
              <a:rPr lang="es-MX" b="1" dirty="0"/>
              <a:t>fármacos que inhiben la interacción del ARN mutante con las proteínas</a:t>
            </a:r>
            <a:r>
              <a:rPr lang="es-MX" dirty="0"/>
              <a:t>. Estos inhibidores (representados </a:t>
            </a:r>
            <a:r>
              <a:rPr lang="es-MX" b="0" i="0" dirty="0">
                <a:effectLst/>
              </a:rPr>
              <a:t>en </a:t>
            </a:r>
            <a:r>
              <a:rPr lang="es-MX" dirty="0"/>
              <a:t>amarillo) se dirigen al ARN para evitar que se formen las estructuras aberrantes o que se secuestren las proteínas. La ventaja de estos tratamientos es que pueden </a:t>
            </a:r>
            <a:r>
              <a:rPr lang="es-MX" b="1" dirty="0"/>
              <a:t>bloquear simultáneamente</a:t>
            </a:r>
            <a:r>
              <a:rPr lang="es-MX" dirty="0"/>
              <a:t> tanto los mecanismos patológicos dependientes del ARN como </a:t>
            </a:r>
            <a:r>
              <a:rPr lang="es-MX" b="0" i="0" dirty="0">
                <a:effectLst/>
              </a:rPr>
              <a:t>la </a:t>
            </a:r>
            <a:r>
              <a:rPr lang="es-MX" dirty="0"/>
              <a:t>producción de proteínas aberrantes que dañan </a:t>
            </a:r>
            <a:r>
              <a:rPr lang="es-MX" b="0" i="0" dirty="0">
                <a:effectLst/>
              </a:rPr>
              <a:t>la </a:t>
            </a:r>
            <a:r>
              <a:rPr lang="es-MX" dirty="0"/>
              <a:t>célula</a:t>
            </a:r>
            <a:r>
              <a:rPr lang="es-MX" b="0" i="0" dirty="0">
                <a:effectLst/>
              </a:rPr>
              <a:t>.</a:t>
            </a:r>
            <a:endParaRPr lang="es-MX" dirty="0">
              <a:cs typeface="Calibri"/>
            </a:endParaRPr>
          </a:p>
          <a:p>
            <a:pPr algn="l">
              <a:buAutoNum type="arabicPeriod"/>
            </a:pPr>
            <a:endParaRPr lang="es-MX" b="0" i="0" dirty="0">
              <a:effectLst/>
              <a:latin typeface="-apple-system"/>
            </a:endParaRPr>
          </a:p>
        </p:txBody>
      </p:sp>
      <p:sp>
        <p:nvSpPr>
          <p:cNvPr id="4" name="Marcador de número de diapositiva 3"/>
          <p:cNvSpPr>
            <a:spLocks noGrp="1"/>
          </p:cNvSpPr>
          <p:nvPr>
            <p:ph type="sldNum" sz="quarter" idx="5"/>
          </p:nvPr>
        </p:nvSpPr>
        <p:spPr/>
        <p:txBody>
          <a:bodyPr/>
          <a:lstStyle/>
          <a:p>
            <a:fld id="{7B514C13-D5BF-423F-8408-77AA0C43B084}" type="slidenum">
              <a:rPr lang="es-ES"/>
              <a:t>11</a:t>
            </a:fld>
            <a:endParaRPr lang="es-ES"/>
          </a:p>
        </p:txBody>
      </p:sp>
    </p:spTree>
    <p:extLst>
      <p:ext uri="{BB962C8B-B14F-4D97-AF65-F5344CB8AC3E}">
        <p14:creationId xmlns:p14="http://schemas.microsoft.com/office/powerpoint/2010/main" val="724618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7A7A7A"/>
                </a:solidFill>
                <a:effectLst/>
                <a:latin typeface="Poppins" panose="00000500000000000000" pitchFamily="2" charset="0"/>
              </a:rPr>
              <a:t>Tras la transcripción de este gen,  </a:t>
            </a:r>
            <a:r>
              <a:rPr lang="es-MX" b="0" i="0" dirty="0">
                <a:solidFill>
                  <a:srgbClr val="7A7A7A"/>
                </a:solidFill>
                <a:effectLst/>
                <a:latin typeface="Poppins" panose="020B0502040204020203" pitchFamily="2" charset="0"/>
              </a:rPr>
              <a:t>se forman en el ARN horquillas que resultan tóxicas. Estas horquillas son capaces de secuestrar proteínas relevantes</a:t>
            </a:r>
          </a:p>
          <a:p>
            <a:endParaRPr lang="es-MX" b="0" i="0" dirty="0">
              <a:solidFill>
                <a:srgbClr val="1F1F1F"/>
              </a:solidFill>
              <a:effectLst/>
              <a:latin typeface="ElsevierGulliver"/>
              <a:hlinkClick r:id="rId3" tooltip="Obtenga más información sobre la expansión de repeticiones CAG en las páginas de temas generadas por IA de ScienceDirect"/>
            </a:endParaRPr>
          </a:p>
          <a:p>
            <a:r>
              <a:rPr lang="es-MX" b="0" i="0" dirty="0">
                <a:solidFill>
                  <a:srgbClr val="1F1F1F"/>
                </a:solidFill>
                <a:effectLst/>
                <a:latin typeface="ElsevierGulliver"/>
                <a:hlinkClick r:id="rId3" tooltip="Obtenga más información sobre la expansión de repeticiones CAG en las páginas de temas generadas por IA de ScienceDirect"/>
              </a:rPr>
              <a:t>La expansión de repeticiones CAG</a:t>
            </a:r>
            <a:r>
              <a:rPr lang="es-MX" b="0" i="0" dirty="0">
                <a:solidFill>
                  <a:srgbClr val="1F1F1F"/>
                </a:solidFill>
                <a:effectLst/>
                <a:latin typeface="ElsevierGulliver"/>
              </a:rPr>
              <a:t> en el gen </a:t>
            </a:r>
            <a:r>
              <a:rPr lang="es-MX" b="0" i="1" dirty="0">
                <a:solidFill>
                  <a:srgbClr val="1F1F1F"/>
                </a:solidFill>
                <a:effectLst/>
                <a:latin typeface="ElsevierGulliver"/>
                <a:hlinkClick r:id="rId4" tooltip="Obtenga más información sobre HTT en las páginas de temas generadas por IA de ScienceDirect"/>
              </a:rPr>
              <a:t>HTT impulsa la patogénesis de la enfermedad de Huntington (HD) y está modulada por </a:t>
            </a:r>
            <a:r>
              <a:rPr lang="es-MX" b="0" i="0" dirty="0">
                <a:solidFill>
                  <a:srgbClr val="1F1F1F"/>
                </a:solidFill>
                <a:effectLst/>
                <a:latin typeface="ElsevierGulliver"/>
              </a:rPr>
              <a:t>vías de </a:t>
            </a:r>
            <a:r>
              <a:rPr lang="es-MX" b="0" i="0" dirty="0">
                <a:solidFill>
                  <a:srgbClr val="1F1F1F"/>
                </a:solidFill>
                <a:effectLst/>
                <a:latin typeface="ElsevierGulliver"/>
                <a:hlinkClick r:id="rId5" tooltip="Obtenga más información sobre la reparación del daño del ADN en las páginas de temas generadas por IA de ScienceDirect"/>
              </a:rPr>
              <a:t>reparación del daño del ADN . </a:t>
            </a:r>
            <a:endParaRPr lang="es-MX" b="0" i="0" dirty="0">
              <a:solidFill>
                <a:srgbClr val="1F1F1F"/>
              </a:solidFill>
              <a:effectLst/>
              <a:latin typeface="ElsevierGulliver"/>
            </a:endParaRPr>
          </a:p>
          <a:p>
            <a:r>
              <a:rPr lang="es-MX" b="0" i="0" dirty="0">
                <a:solidFill>
                  <a:srgbClr val="1F1F1F"/>
                </a:solidFill>
                <a:effectLst/>
                <a:latin typeface="ElsevierGulliver"/>
              </a:rPr>
              <a:t>FAN1 tiene dos funciones distintas para estabilizar las repeticiones CAG. Por un lado, se une a MLH1 para restringir su reclutamiento por </a:t>
            </a:r>
            <a:r>
              <a:rPr lang="es-MX" b="0" i="0" dirty="0">
                <a:solidFill>
                  <a:srgbClr val="1F1F1F"/>
                </a:solidFill>
                <a:effectLst/>
                <a:latin typeface="ElsevierGulliver"/>
                <a:hlinkClick r:id="rId6" tooltip="Obtenga más información sobre MSH3 en las páginas de temas generadas por IA de ScienceDirect"/>
              </a:rPr>
              <a:t>MSH3</a:t>
            </a:r>
            <a:r>
              <a:rPr lang="es-MX" b="0" i="0" dirty="0">
                <a:solidFill>
                  <a:srgbClr val="1F1F1F"/>
                </a:solidFill>
                <a:effectLst/>
                <a:latin typeface="ElsevierGulliver"/>
              </a:rPr>
              <a:t> , inhibiendo así el ensamblaje de un complejo MMR funcional que de otro modo promovería la expansión de repeticiones CAG. Por otro lado, promueve una reparación precisa a través de su actividad nucleasa. Estos datos resaltan una vía potencial para la terapéutica de HD en la atenuación de la expansión somática.</a:t>
            </a:r>
            <a:endParaRPr lang="es-ES" dirty="0"/>
          </a:p>
        </p:txBody>
      </p:sp>
      <p:sp>
        <p:nvSpPr>
          <p:cNvPr id="4" name="Marcador de número de diapositiva 3"/>
          <p:cNvSpPr>
            <a:spLocks noGrp="1"/>
          </p:cNvSpPr>
          <p:nvPr>
            <p:ph type="sldNum" sz="quarter" idx="5"/>
          </p:nvPr>
        </p:nvSpPr>
        <p:spPr/>
        <p:txBody>
          <a:bodyPr/>
          <a:lstStyle/>
          <a:p>
            <a:fld id="{7B514C13-D5BF-423F-8408-77AA0C43B084}" type="slidenum">
              <a:rPr lang="es-ES"/>
              <a:t>13</a:t>
            </a:fld>
            <a:endParaRPr lang="es-ES"/>
          </a:p>
        </p:txBody>
      </p:sp>
    </p:spTree>
    <p:extLst>
      <p:ext uri="{BB962C8B-B14F-4D97-AF65-F5344CB8AC3E}">
        <p14:creationId xmlns:p14="http://schemas.microsoft.com/office/powerpoint/2010/main" val="2042220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24/09/2024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24/09/2024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24/09/2024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24/09/2024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24/09/2024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24/09/2024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24/09/2024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24/09/2024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24/09/2024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24/09/2024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24/09/2024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771E8B-6CA5-40B2-8038-0E112F3DAC1C}" type="datetimeFigureOut">
              <a:rPr lang="es-ES" smtClean="0"/>
              <a:t>24/09/2024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useast.ensembl.org/Homo_sapiens/Phenotype/Locations?db=core;g=ENSG00000197386;ph=16589;r=4:3041363-3243957" TargetMode="External"/><Relationship Id="rId7" Type="http://schemas.openxmlformats.org/officeDocument/2006/relationships/image" Target="../media/image33.png"/><Relationship Id="rId2" Type="http://schemas.openxmlformats.org/officeDocument/2006/relationships/hyperlink" Target="https://useast.ensembl.org/Homo_sapiens/Phenotype/Locations?db=core;g=ENSG00000197386;ph=2778;r=4:3041363-3243957" TargetMode="Externa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s://useast.ensembl.org/Homo_sapiens/Phenotype/Locations?db=core;g=ENSG00000197386;ph=74315;r=4:3041363-3243957" TargetMode="External"/><Relationship Id="rId4" Type="http://schemas.openxmlformats.org/officeDocument/2006/relationships/hyperlink" Target="https://useast.ensembl.org/Homo_sapiens/Phenotype/Locations?db=core;g=ENSG00000197386;ph=68934;r=4:3041363-3243957" TargetMode="External"/><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hyperlink" Target="https://useast.ensembl.org/Homo_sapiens/Phenotype/Locations?db=core;g=ENSG00000197386;ph=68934;r=4:3041363-3243957" TargetMode="External"/><Relationship Id="rId3" Type="http://schemas.openxmlformats.org/officeDocument/2006/relationships/image" Target="../media/image32.jpeg"/><Relationship Id="rId7" Type="http://schemas.openxmlformats.org/officeDocument/2006/relationships/hyperlink" Target="https://useast.ensembl.org/Homo_sapiens/Phenotype/Locations?db=core;g=ENSG00000197386;ph=16589;r=4:3041363-324395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useast.ensembl.org/Homo_sapiens/Phenotype/Locations?db=core;g=ENSG00000197386;ph=2778;r=4:3041363-3243957" TargetMode="External"/><Relationship Id="rId5" Type="http://schemas.openxmlformats.org/officeDocument/2006/relationships/image" Target="../media/image29.png"/><Relationship Id="rId4" Type="http://schemas.openxmlformats.org/officeDocument/2006/relationships/image" Target="../media/image33.png"/><Relationship Id="rId9" Type="http://schemas.openxmlformats.org/officeDocument/2006/relationships/hyperlink" Target="https://useast.ensembl.org/Homo_sapiens/Phenotype/Locations?db=core;g=ENSG00000197386;ph=74315;r=4:3041363-324395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5.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8.pn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microsoft.com/office/2018/10/relationships/comments" Target="../comments/modernComment_10C_9CEE6CA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jpe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6.jpe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sv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jpeg"/><Relationship Id="rId7"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1.png"/><Relationship Id="rId5" Type="http://schemas.openxmlformats.org/officeDocument/2006/relationships/image" Target="../media/image10.svg"/><Relationship Id="rId10" Type="http://schemas.openxmlformats.org/officeDocument/2006/relationships/image" Target="../media/image20.svg"/><Relationship Id="rId4" Type="http://schemas.openxmlformats.org/officeDocument/2006/relationships/image" Target="../media/image9.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2"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magen que contiene Diagrama&#10;&#10;Descripción generada automáticamente">
            <a:extLst>
              <a:ext uri="{FF2B5EF4-FFF2-40B4-BE49-F238E27FC236}">
                <a16:creationId xmlns:a16="http://schemas.microsoft.com/office/drawing/2014/main" id="{A592876F-1492-41B9-2164-75C67529D52D}"/>
              </a:ext>
            </a:extLst>
          </p:cNvPr>
          <p:cNvPicPr>
            <a:picLocks noChangeAspect="1"/>
          </p:cNvPicPr>
          <p:nvPr/>
        </p:nvPicPr>
        <p:blipFill>
          <a:blip r:embed="rId2">
            <a:alphaModFix amt="26000"/>
          </a:blip>
          <a:srcRect l="5509" t="-3145" r="5299" b="2935"/>
          <a:stretch/>
        </p:blipFill>
        <p:spPr>
          <a:xfrm>
            <a:off x="20" y="1"/>
            <a:ext cx="12233511" cy="6872392"/>
          </a:xfrm>
          <a:prstGeom prst="rect">
            <a:avLst/>
          </a:prstGeom>
        </p:spPr>
      </p:pic>
      <p:sp>
        <p:nvSpPr>
          <p:cNvPr id="2" name="Título 1">
            <a:extLst>
              <a:ext uri="{FF2B5EF4-FFF2-40B4-BE49-F238E27FC236}">
                <a16:creationId xmlns:a16="http://schemas.microsoft.com/office/drawing/2014/main" id="{CFF53B51-41BF-C924-84FC-118ED84D1E7A}"/>
              </a:ext>
            </a:extLst>
          </p:cNvPr>
          <p:cNvSpPr>
            <a:spLocks noGrp="1"/>
          </p:cNvSpPr>
          <p:nvPr>
            <p:ph type="title"/>
          </p:nvPr>
        </p:nvSpPr>
        <p:spPr>
          <a:xfrm>
            <a:off x="-100642" y="921079"/>
            <a:ext cx="12393283" cy="2900518"/>
          </a:xfrm>
        </p:spPr>
        <p:txBody>
          <a:bodyPr vert="horz" lIns="91440" tIns="45720" rIns="91440" bIns="45720" rtlCol="0" anchor="b">
            <a:normAutofit/>
          </a:bodyPr>
          <a:lstStyle/>
          <a:p>
            <a:pPr algn="ctr"/>
            <a:r>
              <a:rPr lang="en-US" sz="8000" dirty="0">
                <a:solidFill>
                  <a:srgbClr val="FFFFFF"/>
                </a:solidFill>
                <a:latin typeface="Quire Sans"/>
                <a:cs typeface="Quire Sans"/>
              </a:rPr>
              <a:t>Enfermedad de Huntington</a:t>
            </a:r>
          </a:p>
        </p:txBody>
      </p:sp>
      <p:sp>
        <p:nvSpPr>
          <p:cNvPr id="3" name="CuadroTexto 2">
            <a:extLst>
              <a:ext uri="{FF2B5EF4-FFF2-40B4-BE49-F238E27FC236}">
                <a16:creationId xmlns:a16="http://schemas.microsoft.com/office/drawing/2014/main" id="{EB20ECBB-361A-C3A6-0160-EF2540EE5E8E}"/>
              </a:ext>
            </a:extLst>
          </p:cNvPr>
          <p:cNvSpPr txBox="1"/>
          <p:nvPr/>
        </p:nvSpPr>
        <p:spPr>
          <a:xfrm>
            <a:off x="3202936" y="3814150"/>
            <a:ext cx="583018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Quire Sans"/>
                <a:cs typeface="Quire Sans"/>
              </a:rPr>
              <a:t>Yeimy Alejandra Montenegro Bacca </a:t>
            </a:r>
            <a:endParaRPr lang="es-ES" sz="2400"/>
          </a:p>
          <a:p>
            <a:pPr algn="ctr"/>
            <a:r>
              <a:rPr lang="es-ES" sz="2800">
                <a:latin typeface="Quire Sans"/>
                <a:cs typeface="Quire Sans"/>
              </a:rPr>
              <a:t>Arnold Stevens Gelves Romero</a:t>
            </a:r>
            <a:endParaRPr lang="es-ES" sz="2400"/>
          </a:p>
          <a:p>
            <a:pPr algn="ctr"/>
            <a:r>
              <a:rPr lang="es-ES" sz="2800">
                <a:latin typeface="Quire Sans"/>
                <a:cs typeface="Quire Sans"/>
              </a:rPr>
              <a:t>Catalina Rivera-Forero</a:t>
            </a:r>
            <a:endParaRPr lang="es-ES" sz="2400"/>
          </a:p>
          <a:p>
            <a:pPr algn="ctr"/>
            <a:r>
              <a:rPr lang="es-ES" sz="2800">
                <a:latin typeface="Quire Sans"/>
                <a:cs typeface="Quire Sans"/>
              </a:rPr>
              <a:t>Víctor Hugo Rúa López</a:t>
            </a:r>
            <a:endParaRPr lang="es-ES" sz="2400">
              <a:latin typeface="Aptos" panose="020B0004020202020204"/>
              <a:cs typeface="Quire Sans"/>
            </a:endParaRPr>
          </a:p>
        </p:txBody>
      </p:sp>
    </p:spTree>
    <p:extLst>
      <p:ext uri="{BB962C8B-B14F-4D97-AF65-F5344CB8AC3E}">
        <p14:creationId xmlns:p14="http://schemas.microsoft.com/office/powerpoint/2010/main" val="118488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CA034C9-AD46-40B6-AD2C-79292A171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177" y="868973"/>
            <a:ext cx="5611484" cy="4681361"/>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AFC51B8B-A996-154E-43DC-DF56D98F2991}"/>
              </a:ext>
            </a:extLst>
          </p:cNvPr>
          <p:cNvSpPr/>
          <p:nvPr/>
        </p:nvSpPr>
        <p:spPr>
          <a:xfrm>
            <a:off x="0" y="1"/>
            <a:ext cx="6618514" cy="68579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descr="21 Mhtt Images, Stock Photos, and Vectors | Shutterstock">
            <a:extLst>
              <a:ext uri="{FF2B5EF4-FFF2-40B4-BE49-F238E27FC236}">
                <a16:creationId xmlns:a16="http://schemas.microsoft.com/office/drawing/2014/main" id="{89A927CC-7A3C-49F0-81D9-78B58D560123}"/>
              </a:ext>
            </a:extLst>
          </p:cNvPr>
          <p:cNvPicPr>
            <a:picLocks noChangeAspect="1"/>
          </p:cNvPicPr>
          <p:nvPr/>
        </p:nvPicPr>
        <p:blipFill>
          <a:blip r:embed="rId4"/>
          <a:stretch>
            <a:fillRect/>
          </a:stretch>
        </p:blipFill>
        <p:spPr>
          <a:xfrm>
            <a:off x="20838092" y="1393526"/>
            <a:ext cx="5611484" cy="3251440"/>
          </a:xfrm>
          <a:prstGeom prst="rect">
            <a:avLst/>
          </a:prstGeom>
        </p:spPr>
      </p:pic>
      <p:sp>
        <p:nvSpPr>
          <p:cNvPr id="11" name="CuadroTexto 10">
            <a:extLst>
              <a:ext uri="{FF2B5EF4-FFF2-40B4-BE49-F238E27FC236}">
                <a16:creationId xmlns:a16="http://schemas.microsoft.com/office/drawing/2014/main" id="{93B4E60B-43D8-03C1-CAC6-87144AD7952D}"/>
              </a:ext>
            </a:extLst>
          </p:cNvPr>
          <p:cNvSpPr txBox="1"/>
          <p:nvPr/>
        </p:nvSpPr>
        <p:spPr>
          <a:xfrm>
            <a:off x="20845108" y="4707792"/>
            <a:ext cx="56913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a:t>Figura X. </a:t>
            </a:r>
            <a:r>
              <a:rPr lang="es-MX" sz="1200"/>
              <a:t>Péptidos de la Enfermedad de Huntington. Al lado izquierdo se observa los péptidos de la proteína huntingtina en pacientes sin la enfermedad. Al lado derecho la región poliQ expandida en la proteína h huntingtina de pacientes con EH.</a:t>
            </a:r>
            <a:endParaRPr lang="en-US" sz="1200"/>
          </a:p>
        </p:txBody>
      </p:sp>
      <p:sp>
        <p:nvSpPr>
          <p:cNvPr id="10" name="CuadroTexto 9">
            <a:extLst>
              <a:ext uri="{FF2B5EF4-FFF2-40B4-BE49-F238E27FC236}">
                <a16:creationId xmlns:a16="http://schemas.microsoft.com/office/drawing/2014/main" id="{BEBCF206-83A3-49CA-B2AA-22083D5EA44A}"/>
              </a:ext>
            </a:extLst>
          </p:cNvPr>
          <p:cNvSpPr txBox="1"/>
          <p:nvPr/>
        </p:nvSpPr>
        <p:spPr>
          <a:xfrm>
            <a:off x="3517244" y="6471839"/>
            <a:ext cx="2842260" cy="369332"/>
          </a:xfrm>
          <a:prstGeom prst="rect">
            <a:avLst/>
          </a:prstGeom>
          <a:noFill/>
        </p:spPr>
        <p:txBody>
          <a:bodyPr wrap="square">
            <a:spAutoFit/>
          </a:bodyPr>
          <a:lstStyle/>
          <a:p>
            <a:r>
              <a:rPr lang="es-CO"/>
              <a:t>(</a:t>
            </a:r>
            <a:r>
              <a:rPr lang="es-CO" err="1"/>
              <a:t>Pengo</a:t>
            </a:r>
            <a:r>
              <a:rPr lang="es-CO"/>
              <a:t> &amp; </a:t>
            </a:r>
            <a:r>
              <a:rPr lang="es-CO" err="1"/>
              <a:t>Squitieri</a:t>
            </a:r>
            <a:r>
              <a:rPr lang="es-CO"/>
              <a:t>, 2024)</a:t>
            </a:r>
          </a:p>
        </p:txBody>
      </p:sp>
      <p:sp>
        <p:nvSpPr>
          <p:cNvPr id="12" name="CuadroTexto 11">
            <a:extLst>
              <a:ext uri="{FF2B5EF4-FFF2-40B4-BE49-F238E27FC236}">
                <a16:creationId xmlns:a16="http://schemas.microsoft.com/office/drawing/2014/main" id="{FEE1D7CE-7F2C-499C-89E3-E1AE7F49D2B7}"/>
              </a:ext>
            </a:extLst>
          </p:cNvPr>
          <p:cNvSpPr txBox="1"/>
          <p:nvPr/>
        </p:nvSpPr>
        <p:spPr>
          <a:xfrm>
            <a:off x="415975" y="281265"/>
            <a:ext cx="62025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b="1">
                <a:latin typeface="Quire Sans"/>
                <a:cs typeface="Quire Sans"/>
              </a:rPr>
              <a:t>El papel multifacético de la EH</a:t>
            </a:r>
          </a:p>
        </p:txBody>
      </p:sp>
      <p:pic>
        <p:nvPicPr>
          <p:cNvPr id="13" name="Picture 2" descr="Outreach - About - Europe PMC">
            <a:extLst>
              <a:ext uri="{FF2B5EF4-FFF2-40B4-BE49-F238E27FC236}">
                <a16:creationId xmlns:a16="http://schemas.microsoft.com/office/drawing/2014/main" id="{9D5C3F34-2078-466D-9D77-7C90A10C4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6841" y="106974"/>
            <a:ext cx="1504837" cy="348581"/>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FD625E8F-EDF4-4DA5-B535-6676CA8BAF9F}"/>
              </a:ext>
            </a:extLst>
          </p:cNvPr>
          <p:cNvSpPr txBox="1"/>
          <p:nvPr/>
        </p:nvSpPr>
        <p:spPr>
          <a:xfrm>
            <a:off x="6796384" y="5646262"/>
            <a:ext cx="5176586" cy="523220"/>
          </a:xfrm>
          <a:prstGeom prst="rect">
            <a:avLst/>
          </a:prstGeom>
          <a:noFill/>
        </p:spPr>
        <p:txBody>
          <a:bodyPr wrap="square" lIns="91440" tIns="45720" rIns="91440" bIns="45720" anchor="t">
            <a:spAutoFit/>
          </a:bodyPr>
          <a:lstStyle/>
          <a:p>
            <a:r>
              <a:rPr lang="es-CO" sz="1400" b="1" dirty="0"/>
              <a:t>Figura 5</a:t>
            </a:r>
            <a:r>
              <a:rPr lang="es-CO" sz="1400" dirty="0"/>
              <a:t>. Mecanismos Patogénicos Mediados por ARN , Tomado de Heinz et al. (2021)</a:t>
            </a:r>
            <a:endParaRPr lang="es-ES" dirty="0"/>
          </a:p>
        </p:txBody>
      </p:sp>
      <p:sp>
        <p:nvSpPr>
          <p:cNvPr id="3" name="Rectángulo 2">
            <a:extLst>
              <a:ext uri="{FF2B5EF4-FFF2-40B4-BE49-F238E27FC236}">
                <a16:creationId xmlns:a16="http://schemas.microsoft.com/office/drawing/2014/main" id="{1B531B48-AB4F-D08E-BFCF-665F6E3A6FEB}"/>
              </a:ext>
            </a:extLst>
          </p:cNvPr>
          <p:cNvSpPr/>
          <p:nvPr/>
        </p:nvSpPr>
        <p:spPr>
          <a:xfrm>
            <a:off x="1171" y="1294658"/>
            <a:ext cx="6584896" cy="3425465"/>
          </a:xfrm>
          <a:prstGeom prst="rect">
            <a:avLst/>
          </a:prstGeom>
          <a:solidFill>
            <a:srgbClr val="FADF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5F56DEA2-6B11-F9D8-8D55-D1BEA7A9A0CE}"/>
              </a:ext>
            </a:extLst>
          </p:cNvPr>
          <p:cNvSpPr txBox="1"/>
          <p:nvPr/>
        </p:nvSpPr>
        <p:spPr>
          <a:xfrm>
            <a:off x="207987" y="1393526"/>
            <a:ext cx="620253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400" b="1" dirty="0">
                <a:latin typeface="Quire Sans"/>
                <a:cs typeface="Quire Sans"/>
              </a:rPr>
              <a:t>Toxicidad asociada al ARN:  </a:t>
            </a:r>
            <a:endParaRPr lang="es-MX" sz="2400" dirty="0">
              <a:latin typeface="Quire Sans"/>
              <a:ea typeface="+mn-lt"/>
              <a:cs typeface="Quire Sans"/>
            </a:endParaRPr>
          </a:p>
          <a:p>
            <a:pPr marL="342900" indent="-342900">
              <a:buFont typeface="Arial"/>
              <a:buChar char="•"/>
            </a:pPr>
            <a:r>
              <a:rPr lang="es-MX" sz="2400" dirty="0">
                <a:ea typeface="+mn-lt"/>
                <a:cs typeface="+mn-lt"/>
              </a:rPr>
              <a:t>exón 1, y especies de ARN con repeticiones expandidas CAG, que contribuyen a la agregación proteica y la neurodegeneración.</a:t>
            </a:r>
            <a:endParaRPr lang="es-MX" sz="2400" dirty="0">
              <a:latin typeface="Quire Sans"/>
              <a:ea typeface="+mn-lt"/>
              <a:cs typeface="Quire Sans"/>
            </a:endParaRPr>
          </a:p>
          <a:p>
            <a:pPr marL="285750" indent="-285750">
              <a:buFont typeface="Arial"/>
              <a:buChar char="•"/>
            </a:pPr>
            <a:r>
              <a:rPr lang="es-MX" sz="2400" dirty="0">
                <a:ea typeface="+mn-lt"/>
                <a:cs typeface="+mn-lt"/>
              </a:rPr>
              <a:t>La traducción no AUG (RAN) de estas secuencias de ARN produce proteínas anormales, agregando complejidad a los mecanismos de toxicidad celular en la EH.</a:t>
            </a:r>
            <a:endParaRPr lang="es-MX" dirty="0">
              <a:ea typeface="+mn-lt"/>
              <a:cs typeface="+mn-lt"/>
            </a:endParaRPr>
          </a:p>
          <a:p>
            <a:endParaRPr lang="es-MX" sz="2400" b="1" dirty="0">
              <a:latin typeface="Quire Sans"/>
              <a:ea typeface="Open Sans"/>
              <a:cs typeface="Quire Sans"/>
            </a:endParaRPr>
          </a:p>
        </p:txBody>
      </p:sp>
    </p:spTree>
    <p:extLst>
      <p:ext uri="{BB962C8B-B14F-4D97-AF65-F5344CB8AC3E}">
        <p14:creationId xmlns:p14="http://schemas.microsoft.com/office/powerpoint/2010/main" val="3064142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CA034C9-AD46-40B6-AD2C-79292A171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838" y="868973"/>
            <a:ext cx="5611484" cy="4681361"/>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AFC51B8B-A996-154E-43DC-DF56D98F2991}"/>
              </a:ext>
            </a:extLst>
          </p:cNvPr>
          <p:cNvSpPr/>
          <p:nvPr/>
        </p:nvSpPr>
        <p:spPr>
          <a:xfrm>
            <a:off x="0" y="1"/>
            <a:ext cx="6618514" cy="68579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descr="21 Mhtt Images, Stock Photos, and Vectors | Shutterstock">
            <a:extLst>
              <a:ext uri="{FF2B5EF4-FFF2-40B4-BE49-F238E27FC236}">
                <a16:creationId xmlns:a16="http://schemas.microsoft.com/office/drawing/2014/main" id="{89A927CC-7A3C-49F0-81D9-78B58D560123}"/>
              </a:ext>
            </a:extLst>
          </p:cNvPr>
          <p:cNvPicPr>
            <a:picLocks noChangeAspect="1"/>
          </p:cNvPicPr>
          <p:nvPr/>
        </p:nvPicPr>
        <p:blipFill>
          <a:blip r:embed="rId4"/>
          <a:stretch>
            <a:fillRect/>
          </a:stretch>
        </p:blipFill>
        <p:spPr>
          <a:xfrm>
            <a:off x="20838092" y="1393526"/>
            <a:ext cx="5611484" cy="3251440"/>
          </a:xfrm>
          <a:prstGeom prst="rect">
            <a:avLst/>
          </a:prstGeom>
        </p:spPr>
      </p:pic>
      <p:sp>
        <p:nvSpPr>
          <p:cNvPr id="11" name="CuadroTexto 10">
            <a:extLst>
              <a:ext uri="{FF2B5EF4-FFF2-40B4-BE49-F238E27FC236}">
                <a16:creationId xmlns:a16="http://schemas.microsoft.com/office/drawing/2014/main" id="{93B4E60B-43D8-03C1-CAC6-87144AD7952D}"/>
              </a:ext>
            </a:extLst>
          </p:cNvPr>
          <p:cNvSpPr txBox="1"/>
          <p:nvPr/>
        </p:nvSpPr>
        <p:spPr>
          <a:xfrm>
            <a:off x="20845108" y="4707792"/>
            <a:ext cx="56913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a:t>Figura X. </a:t>
            </a:r>
            <a:r>
              <a:rPr lang="es-MX" sz="1200"/>
              <a:t>Péptidos de la Enfermedad de Huntington. Al lado izquierdo se observa los péptidos de la proteína huntingtina en pacientes sin la enfermedad. Al lado derecho la región poliQ expandida en la proteína h huntingtina de pacientes con EH.</a:t>
            </a:r>
            <a:endParaRPr lang="en-US" sz="1200"/>
          </a:p>
        </p:txBody>
      </p:sp>
      <p:sp>
        <p:nvSpPr>
          <p:cNvPr id="10" name="CuadroTexto 9">
            <a:extLst>
              <a:ext uri="{FF2B5EF4-FFF2-40B4-BE49-F238E27FC236}">
                <a16:creationId xmlns:a16="http://schemas.microsoft.com/office/drawing/2014/main" id="{BEBCF206-83A3-49CA-B2AA-22083D5EA44A}"/>
              </a:ext>
            </a:extLst>
          </p:cNvPr>
          <p:cNvSpPr txBox="1"/>
          <p:nvPr/>
        </p:nvSpPr>
        <p:spPr>
          <a:xfrm>
            <a:off x="3517244" y="6471839"/>
            <a:ext cx="2842260" cy="369332"/>
          </a:xfrm>
          <a:prstGeom prst="rect">
            <a:avLst/>
          </a:prstGeom>
          <a:noFill/>
        </p:spPr>
        <p:txBody>
          <a:bodyPr wrap="square">
            <a:spAutoFit/>
          </a:bodyPr>
          <a:lstStyle/>
          <a:p>
            <a:r>
              <a:rPr lang="es-CO"/>
              <a:t>(</a:t>
            </a:r>
            <a:r>
              <a:rPr lang="es-CO" err="1"/>
              <a:t>Pengo</a:t>
            </a:r>
            <a:r>
              <a:rPr lang="es-CO"/>
              <a:t> &amp; </a:t>
            </a:r>
            <a:r>
              <a:rPr lang="es-CO" err="1"/>
              <a:t>Squitieri</a:t>
            </a:r>
            <a:r>
              <a:rPr lang="es-CO"/>
              <a:t>, 2024)</a:t>
            </a:r>
          </a:p>
        </p:txBody>
      </p:sp>
      <p:sp>
        <p:nvSpPr>
          <p:cNvPr id="12" name="CuadroTexto 11">
            <a:extLst>
              <a:ext uri="{FF2B5EF4-FFF2-40B4-BE49-F238E27FC236}">
                <a16:creationId xmlns:a16="http://schemas.microsoft.com/office/drawing/2014/main" id="{FEE1D7CE-7F2C-499C-89E3-E1AE7F49D2B7}"/>
              </a:ext>
            </a:extLst>
          </p:cNvPr>
          <p:cNvSpPr txBox="1"/>
          <p:nvPr/>
        </p:nvSpPr>
        <p:spPr>
          <a:xfrm>
            <a:off x="415975" y="281265"/>
            <a:ext cx="62025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b="1" dirty="0">
                <a:latin typeface="Quire Sans"/>
                <a:cs typeface="Quire Sans"/>
              </a:rPr>
              <a:t>El papel multifacético de la EH</a:t>
            </a:r>
          </a:p>
        </p:txBody>
      </p:sp>
      <p:pic>
        <p:nvPicPr>
          <p:cNvPr id="13" name="Picture 2" descr="Outreach - About - Europe PMC">
            <a:extLst>
              <a:ext uri="{FF2B5EF4-FFF2-40B4-BE49-F238E27FC236}">
                <a16:creationId xmlns:a16="http://schemas.microsoft.com/office/drawing/2014/main" id="{9D5C3F34-2078-466D-9D77-7C90A10C4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6841" y="106974"/>
            <a:ext cx="1504837" cy="348581"/>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FD625E8F-EDF4-4DA5-B535-6676CA8BAF9F}"/>
              </a:ext>
            </a:extLst>
          </p:cNvPr>
          <p:cNvSpPr txBox="1"/>
          <p:nvPr/>
        </p:nvSpPr>
        <p:spPr>
          <a:xfrm>
            <a:off x="6818633" y="5590071"/>
            <a:ext cx="5176586" cy="523220"/>
          </a:xfrm>
          <a:prstGeom prst="rect">
            <a:avLst/>
          </a:prstGeom>
          <a:noFill/>
        </p:spPr>
        <p:txBody>
          <a:bodyPr wrap="square" lIns="91440" tIns="45720" rIns="91440" bIns="45720" anchor="t">
            <a:spAutoFit/>
          </a:bodyPr>
          <a:lstStyle/>
          <a:p>
            <a:r>
              <a:rPr lang="es-CO" sz="1400" b="1" dirty="0"/>
              <a:t>Figura 5</a:t>
            </a:r>
            <a:r>
              <a:rPr lang="es-CO" sz="1400" dirty="0"/>
              <a:t>. </a:t>
            </a:r>
            <a:r>
              <a:rPr lang="es-CO" sz="1400" dirty="0">
                <a:ea typeface="+mn-lt"/>
                <a:cs typeface="+mn-lt"/>
              </a:rPr>
              <a:t>Mecanismos Patogénicos Mediados por ARN </a:t>
            </a:r>
            <a:r>
              <a:rPr lang="es-CO" sz="1400" dirty="0"/>
              <a:t>, Tomado de Heinz et al. (2021)</a:t>
            </a:r>
          </a:p>
        </p:txBody>
      </p:sp>
      <p:sp>
        <p:nvSpPr>
          <p:cNvPr id="3" name="Rectángulo 2">
            <a:extLst>
              <a:ext uri="{FF2B5EF4-FFF2-40B4-BE49-F238E27FC236}">
                <a16:creationId xmlns:a16="http://schemas.microsoft.com/office/drawing/2014/main" id="{5CB56E60-D52B-6198-FA13-33AF9AB888E0}"/>
              </a:ext>
            </a:extLst>
          </p:cNvPr>
          <p:cNvSpPr/>
          <p:nvPr/>
        </p:nvSpPr>
        <p:spPr>
          <a:xfrm>
            <a:off x="1172" y="4712452"/>
            <a:ext cx="6584896" cy="1766994"/>
          </a:xfrm>
          <a:prstGeom prst="rect">
            <a:avLst/>
          </a:prstGeom>
          <a:solidFill>
            <a:srgbClr val="FADF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5F56DEA2-6B11-F9D8-8D55-D1BEA7A9A0CE}"/>
              </a:ext>
            </a:extLst>
          </p:cNvPr>
          <p:cNvSpPr txBox="1"/>
          <p:nvPr/>
        </p:nvSpPr>
        <p:spPr>
          <a:xfrm>
            <a:off x="207987" y="1393526"/>
            <a:ext cx="6202539"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400" b="1" dirty="0">
                <a:latin typeface="Quire Sans"/>
                <a:cs typeface="Quire Sans"/>
              </a:rPr>
              <a:t>Toxicidad asociada al ARN:  </a:t>
            </a:r>
            <a:endParaRPr lang="es-MX" sz="2400" dirty="0">
              <a:latin typeface="Quire Sans"/>
              <a:ea typeface="+mn-lt"/>
              <a:cs typeface="Quire Sans"/>
            </a:endParaRPr>
          </a:p>
          <a:p>
            <a:pPr marL="342900" indent="-342900">
              <a:buFont typeface="Arial"/>
              <a:buChar char="•"/>
            </a:pPr>
            <a:r>
              <a:rPr lang="es-MX" sz="2400" dirty="0">
                <a:ea typeface="+mn-lt"/>
                <a:cs typeface="+mn-lt"/>
              </a:rPr>
              <a:t>exón 1, y especies de ARN con repeticiones expandidas CAG, que contribuyen a la agregación proteica y la neurodegeneración.</a:t>
            </a:r>
            <a:endParaRPr lang="es-MX" sz="2400" dirty="0">
              <a:latin typeface="Quire Sans"/>
              <a:ea typeface="+mn-lt"/>
              <a:cs typeface="Quire Sans"/>
            </a:endParaRPr>
          </a:p>
          <a:p>
            <a:pPr marL="285750" indent="-285750">
              <a:buFont typeface="Arial"/>
              <a:buChar char="•"/>
            </a:pPr>
            <a:r>
              <a:rPr lang="es-MX" sz="2400" dirty="0">
                <a:ea typeface="+mn-lt"/>
                <a:cs typeface="+mn-lt"/>
              </a:rPr>
              <a:t>La traducción no AUG (RAN) de estas secuencias de ARN produce proteínas anormales, agregando complejidad a los mecanismos de toxicidad celular en la EH.</a:t>
            </a:r>
            <a:endParaRPr lang="es-MX" dirty="0">
              <a:ea typeface="+mn-lt"/>
              <a:cs typeface="+mn-lt"/>
            </a:endParaRPr>
          </a:p>
          <a:p>
            <a:r>
              <a:rPr lang="es-MX" sz="2400" b="1" dirty="0">
                <a:latin typeface="Quire Sans"/>
                <a:ea typeface="Open Sans"/>
                <a:cs typeface="Quire Sans"/>
              </a:rPr>
              <a:t>Modificadores genéticos </a:t>
            </a:r>
            <a:endParaRPr lang="es-MX" dirty="0"/>
          </a:p>
          <a:p>
            <a:pPr marL="342900" indent="-342900">
              <a:buFont typeface="Arial"/>
              <a:buChar char="•"/>
            </a:pPr>
            <a:r>
              <a:rPr lang="es-MX" sz="2400" dirty="0">
                <a:latin typeface="Quire Sans"/>
                <a:cs typeface="Quire Sans"/>
              </a:rPr>
              <a:t>Trans : Variantes de genes asociados a la reparación</a:t>
            </a:r>
          </a:p>
          <a:p>
            <a:pPr marL="342900" indent="-342900">
              <a:buFont typeface="Arial"/>
              <a:buChar char="•"/>
            </a:pPr>
            <a:r>
              <a:rPr lang="es-MX" sz="2400" dirty="0">
                <a:latin typeface="Quire Sans"/>
                <a:cs typeface="Quire Sans"/>
              </a:rPr>
              <a:t>Cis: factores actuantes en el locus HTT</a:t>
            </a:r>
          </a:p>
        </p:txBody>
      </p:sp>
      <p:sp>
        <p:nvSpPr>
          <p:cNvPr id="2" name="CuadroTexto 1">
            <a:extLst>
              <a:ext uri="{FF2B5EF4-FFF2-40B4-BE49-F238E27FC236}">
                <a16:creationId xmlns:a16="http://schemas.microsoft.com/office/drawing/2014/main" id="{747BFAFA-6A21-8FE1-D10D-1262C72EEDA7}"/>
              </a:ext>
            </a:extLst>
          </p:cNvPr>
          <p:cNvSpPr txBox="1"/>
          <p:nvPr/>
        </p:nvSpPr>
        <p:spPr>
          <a:xfrm>
            <a:off x="-6883037" y="747"/>
            <a:ext cx="665442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4800" b="1" dirty="0">
                <a:latin typeface="Quire Sans"/>
                <a:cs typeface="Quire Sans"/>
              </a:rPr>
              <a:t>Modificadores genéticos </a:t>
            </a:r>
            <a:r>
              <a:rPr lang="es-ES" sz="4800" b="1" i="1" dirty="0">
                <a:latin typeface="Quire Sans"/>
                <a:cs typeface="Quire Sans"/>
              </a:rPr>
              <a:t>trans</a:t>
            </a:r>
          </a:p>
        </p:txBody>
      </p:sp>
    </p:spTree>
    <p:extLst>
      <p:ext uri="{BB962C8B-B14F-4D97-AF65-F5344CB8AC3E}">
        <p14:creationId xmlns:p14="http://schemas.microsoft.com/office/powerpoint/2010/main" val="1024811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51BA22BE-BD76-4F83-7C79-EE854CDE1C71}"/>
              </a:ext>
            </a:extLst>
          </p:cNvPr>
          <p:cNvSpPr/>
          <p:nvPr/>
        </p:nvSpPr>
        <p:spPr>
          <a:xfrm>
            <a:off x="5834743" y="-6886"/>
            <a:ext cx="6357257" cy="68579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contenido 2">
            <a:extLst>
              <a:ext uri="{FF2B5EF4-FFF2-40B4-BE49-F238E27FC236}">
                <a16:creationId xmlns:a16="http://schemas.microsoft.com/office/drawing/2014/main" id="{0A8BB3C3-39C2-635C-3D5E-1108C002323C}"/>
              </a:ext>
            </a:extLst>
          </p:cNvPr>
          <p:cNvSpPr>
            <a:spLocks noGrp="1"/>
          </p:cNvSpPr>
          <p:nvPr>
            <p:ph idx="1"/>
          </p:nvPr>
        </p:nvSpPr>
        <p:spPr>
          <a:xfrm>
            <a:off x="243850" y="2620142"/>
            <a:ext cx="5285174" cy="3391232"/>
          </a:xfrm>
        </p:spPr>
        <p:txBody>
          <a:bodyPr vert="horz" lIns="91440" tIns="45720" rIns="91440" bIns="45720" rtlCol="0" anchor="t">
            <a:normAutofit/>
          </a:bodyPr>
          <a:lstStyle/>
          <a:p>
            <a:r>
              <a:rPr lang="es-ES" b="1" dirty="0"/>
              <a:t>ENSG00000197386</a:t>
            </a:r>
          </a:p>
          <a:p>
            <a:r>
              <a:rPr lang="es-ES" dirty="0"/>
              <a:t>Se encuentra asociado con 4 fenotipos</a:t>
            </a:r>
          </a:p>
          <a:p>
            <a:endParaRPr lang="es-ES" dirty="0"/>
          </a:p>
        </p:txBody>
      </p:sp>
      <p:graphicFrame>
        <p:nvGraphicFramePr>
          <p:cNvPr id="5" name="Tabla 4">
            <a:extLst>
              <a:ext uri="{FF2B5EF4-FFF2-40B4-BE49-F238E27FC236}">
                <a16:creationId xmlns:a16="http://schemas.microsoft.com/office/drawing/2014/main" id="{E287C2AA-D43D-4F6E-A830-014B954E7988}"/>
              </a:ext>
            </a:extLst>
          </p:cNvPr>
          <p:cNvGraphicFramePr>
            <a:graphicFrameLocks noGrp="1"/>
          </p:cNvGraphicFramePr>
          <p:nvPr>
            <p:extLst>
              <p:ext uri="{D42A27DB-BD31-4B8C-83A1-F6EECF244321}">
                <p14:modId xmlns:p14="http://schemas.microsoft.com/office/powerpoint/2010/main" val="3757057446"/>
              </p:ext>
            </p:extLst>
          </p:nvPr>
        </p:nvGraphicFramePr>
        <p:xfrm>
          <a:off x="409121" y="4324478"/>
          <a:ext cx="5111514" cy="1402080"/>
        </p:xfrm>
        <a:graphic>
          <a:graphicData uri="http://schemas.openxmlformats.org/drawingml/2006/table">
            <a:tbl>
              <a:tblPr bandRow="1">
                <a:tableStyleId>{5C22544A-7EE6-4342-B048-85BDC9FD1C3A}</a:tableStyleId>
              </a:tblPr>
              <a:tblGrid>
                <a:gridCol w="5111514">
                  <a:extLst>
                    <a:ext uri="{9D8B030D-6E8A-4147-A177-3AD203B41FA5}">
                      <a16:colId xmlns:a16="http://schemas.microsoft.com/office/drawing/2014/main" val="1321438608"/>
                    </a:ext>
                  </a:extLst>
                </a:gridCol>
              </a:tblGrid>
              <a:tr h="0">
                <a:tc>
                  <a:txBody>
                    <a:bodyPr/>
                    <a:lstStyle/>
                    <a:p>
                      <a:pPr algn="l"/>
                      <a:r>
                        <a:rPr lang="es-ES" u="sng">
                          <a:solidFill>
                            <a:srgbClr val="697EC9"/>
                          </a:solidFill>
                          <a:effectLst/>
                          <a:hlinkClick r:id="rId2" tooltip="Ver loci asociados"/>
                        </a:rPr>
                        <a:t>ENFERMEDAD DE HUNTINGTON</a:t>
                      </a:r>
                      <a:endParaRPr lang="es-ES" u="sng">
                        <a:solidFill>
                          <a:srgbClr val="333333"/>
                        </a:solidFill>
                        <a:effectLst/>
                      </a:endParaRPr>
                    </a:p>
                  </a:txBody>
                  <a:tcPr marL="38100" marR="38100" marT="38100" marB="381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32559862"/>
                  </a:ext>
                </a:extLst>
              </a:tr>
              <a:tr h="0">
                <a:tc>
                  <a:txBody>
                    <a:bodyPr/>
                    <a:lstStyle/>
                    <a:p>
                      <a:pPr algn="l"/>
                      <a:r>
                        <a:rPr lang="es-ES" u="sng">
                          <a:solidFill>
                            <a:srgbClr val="697EC9"/>
                          </a:solidFill>
                          <a:effectLst/>
                          <a:hlinkClick r:id="rId3" tooltip="Ver loci asociados"/>
                        </a:rPr>
                        <a:t>Enfermedad de Huntington juvenil</a:t>
                      </a:r>
                      <a:endParaRPr lang="es-ES" u="sng">
                        <a:solidFill>
                          <a:srgbClr val="333333"/>
                        </a:solidFill>
                        <a:effectLst/>
                      </a:endParaRPr>
                    </a:p>
                  </a:txBody>
                  <a:tcPr marL="38100" marR="38100" marT="38100" marB="381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0F0F0"/>
                    </a:solidFill>
                  </a:tcPr>
                </a:tc>
                <a:extLst>
                  <a:ext uri="{0D108BD9-81ED-4DB2-BD59-A6C34878D82A}">
                    <a16:rowId xmlns:a16="http://schemas.microsoft.com/office/drawing/2014/main" val="1957109147"/>
                  </a:ext>
                </a:extLst>
              </a:tr>
              <a:tr h="0">
                <a:tc>
                  <a:txBody>
                    <a:bodyPr/>
                    <a:lstStyle/>
                    <a:p>
                      <a:pPr algn="l"/>
                      <a:r>
                        <a:rPr lang="es-ES" u="sng">
                          <a:solidFill>
                            <a:srgbClr val="697EC9"/>
                          </a:solidFill>
                          <a:effectLst/>
                          <a:hlinkClick r:id="rId4" tooltip="Ver loci asociados"/>
                        </a:rPr>
                        <a:t>SÍNDROME DE LOPES-MACIEL-RODAN</a:t>
                      </a:r>
                      <a:endParaRPr lang="es-ES" u="sng">
                        <a:solidFill>
                          <a:srgbClr val="333333"/>
                        </a:solidFill>
                        <a:effectLst/>
                      </a:endParaRPr>
                    </a:p>
                  </a:txBody>
                  <a:tcPr marL="38100" marR="38100" marT="38100" marB="381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21761954"/>
                  </a:ext>
                </a:extLst>
              </a:tr>
              <a:tr h="0">
                <a:tc>
                  <a:txBody>
                    <a:bodyPr/>
                    <a:lstStyle/>
                    <a:p>
                      <a:pPr algn="l"/>
                      <a:r>
                        <a:rPr lang="es-ES" u="sng" dirty="0">
                          <a:solidFill>
                            <a:srgbClr val="697EC9"/>
                          </a:solidFill>
                          <a:effectLst/>
                          <a:hlinkClick r:id="rId5" tooltip="Ver loci asociados"/>
                        </a:rPr>
                        <a:t>Discapacidad intelectual sindrómica no específica</a:t>
                      </a:r>
                      <a:endParaRPr lang="es-ES" u="sng" dirty="0">
                        <a:solidFill>
                          <a:srgbClr val="333333"/>
                        </a:solidFill>
                        <a:effectLst/>
                      </a:endParaRPr>
                    </a:p>
                  </a:txBody>
                  <a:tcPr marL="38100" marR="38100" marT="38100" marB="381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0F0F0"/>
                    </a:solidFill>
                  </a:tcPr>
                </a:tc>
                <a:extLst>
                  <a:ext uri="{0D108BD9-81ED-4DB2-BD59-A6C34878D82A}">
                    <a16:rowId xmlns:a16="http://schemas.microsoft.com/office/drawing/2014/main" val="2694034398"/>
                  </a:ext>
                </a:extLst>
              </a:tr>
            </a:tbl>
          </a:graphicData>
        </a:graphic>
      </p:graphicFrame>
      <p:sp>
        <p:nvSpPr>
          <p:cNvPr id="10" name="CuadroTexto 9">
            <a:extLst>
              <a:ext uri="{FF2B5EF4-FFF2-40B4-BE49-F238E27FC236}">
                <a16:creationId xmlns:a16="http://schemas.microsoft.com/office/drawing/2014/main" id="{3F8E38C5-DA50-BD5C-3F58-A9F0DD0DB5B4}"/>
              </a:ext>
            </a:extLst>
          </p:cNvPr>
          <p:cNvSpPr txBox="1"/>
          <p:nvPr/>
        </p:nvSpPr>
        <p:spPr>
          <a:xfrm>
            <a:off x="6454778" y="3434018"/>
            <a:ext cx="497389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s-ES" sz="2800" dirty="0"/>
              <a:t>Dos de las 3 variantes relacionadas con </a:t>
            </a:r>
            <a:r>
              <a:rPr lang="es-ES" sz="2800" dirty="0">
                <a:hlinkClick r:id="rId3"/>
              </a:rPr>
              <a:t>Enfermedad de Huntington juvenil</a:t>
            </a:r>
            <a:r>
              <a:rPr lang="es-ES" sz="2800" dirty="0"/>
              <a:t> tienen como gen reportado </a:t>
            </a:r>
            <a:r>
              <a:rPr lang="es-ES" sz="2800" i="1" dirty="0"/>
              <a:t>FAN1</a:t>
            </a:r>
            <a:endParaRPr lang="es-ES" i="1" dirty="0"/>
          </a:p>
        </p:txBody>
      </p:sp>
      <p:pic>
        <p:nvPicPr>
          <p:cNvPr id="4" name="Picture 4">
            <a:extLst>
              <a:ext uri="{FF2B5EF4-FFF2-40B4-BE49-F238E27FC236}">
                <a16:creationId xmlns:a16="http://schemas.microsoft.com/office/drawing/2014/main" id="{670A5B02-DA62-8147-85CA-44DC63E7E8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201" y="569530"/>
            <a:ext cx="4952003" cy="495200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6AF2EE8-F3A8-F096-465A-B6CF5FAFE530}"/>
              </a:ext>
            </a:extLst>
          </p:cNvPr>
          <p:cNvSpPr txBox="1"/>
          <p:nvPr/>
        </p:nvSpPr>
        <p:spPr>
          <a:xfrm>
            <a:off x="-5196202" y="5214367"/>
            <a:ext cx="49520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a:t>Figura X. </a:t>
            </a:r>
            <a:r>
              <a:rPr lang="es-MX" sz="1200"/>
              <a:t>Función de </a:t>
            </a:r>
            <a:r>
              <a:rPr lang="es-MX" sz="1200" i="1"/>
              <a:t>FAN1</a:t>
            </a:r>
            <a:r>
              <a:rPr lang="es-MX" sz="1200"/>
              <a:t> en la estabilización de las repeticiones CAG. </a:t>
            </a:r>
            <a:r>
              <a:rPr lang="es-MX" sz="1200" i="1"/>
              <a:t>FAN1</a:t>
            </a:r>
            <a:r>
              <a:rPr lang="es-MX" sz="1200"/>
              <a:t> tiene dos funciones distintas para estabilizar las repeticiones CAG. 1. Se une a MLH1 para restringir su reclutamiento por </a:t>
            </a:r>
            <a:r>
              <a:rPr lang="es-MX" sz="1200" i="1"/>
              <a:t>MSH3</a:t>
            </a:r>
            <a:r>
              <a:rPr lang="es-MX" sz="1200"/>
              <a:t>, inhibiendo el ensamblaje de un complejo </a:t>
            </a:r>
            <a:r>
              <a:rPr lang="es-MX" sz="1200" i="1"/>
              <a:t>MMR</a:t>
            </a:r>
            <a:r>
              <a:rPr lang="es-MX" sz="1200"/>
              <a:t> funcional que promovería la expansión de repeticiones CAG. 2. Promueve una reparación precisa a través de su actividad nucleasa. Estos datos resaltan una vía potencial para la terapéutica de HD en la atenuación de la expansión somática. Tomado y modificado de Goold </a:t>
            </a:r>
            <a:r>
              <a:rPr lang="es-MX" sz="1200" i="1"/>
              <a:t>et al.</a:t>
            </a:r>
            <a:r>
              <a:rPr lang="es-MX" sz="1200"/>
              <a:t> (2021).</a:t>
            </a:r>
            <a:endParaRPr lang="en-US" sz="1200"/>
          </a:p>
        </p:txBody>
      </p:sp>
      <p:sp>
        <p:nvSpPr>
          <p:cNvPr id="8" name="CuadroTexto 7">
            <a:extLst>
              <a:ext uri="{FF2B5EF4-FFF2-40B4-BE49-F238E27FC236}">
                <a16:creationId xmlns:a16="http://schemas.microsoft.com/office/drawing/2014/main" id="{CA6CB047-5862-89A0-3E77-4A3CC4CD0661}"/>
              </a:ext>
            </a:extLst>
          </p:cNvPr>
          <p:cNvSpPr txBox="1"/>
          <p:nvPr/>
        </p:nvSpPr>
        <p:spPr>
          <a:xfrm>
            <a:off x="-6513094" y="-78884"/>
            <a:ext cx="62025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a:latin typeface="Quire Sans"/>
                <a:cs typeface="Quire Sans"/>
              </a:rPr>
              <a:t>Modificadores genéticos</a:t>
            </a:r>
          </a:p>
        </p:txBody>
      </p:sp>
      <p:grpSp>
        <p:nvGrpSpPr>
          <p:cNvPr id="13" name="Grupo 12">
            <a:extLst>
              <a:ext uri="{FF2B5EF4-FFF2-40B4-BE49-F238E27FC236}">
                <a16:creationId xmlns:a16="http://schemas.microsoft.com/office/drawing/2014/main" id="{30C53515-B5E8-7B2F-E190-3874E45120EF}"/>
              </a:ext>
            </a:extLst>
          </p:cNvPr>
          <p:cNvGrpSpPr/>
          <p:nvPr/>
        </p:nvGrpSpPr>
        <p:grpSpPr>
          <a:xfrm>
            <a:off x="5834743" y="12292231"/>
            <a:ext cx="6302379" cy="1891270"/>
            <a:chOff x="5834743" y="4916071"/>
            <a:chExt cx="6302379" cy="1891270"/>
          </a:xfrm>
        </p:grpSpPr>
        <p:pic>
          <p:nvPicPr>
            <p:cNvPr id="14" name="Imagen 13" descr="Escala de tiempo&#10;&#10;Descripción generada automáticamente con confianza baja">
              <a:extLst>
                <a:ext uri="{FF2B5EF4-FFF2-40B4-BE49-F238E27FC236}">
                  <a16:creationId xmlns:a16="http://schemas.microsoft.com/office/drawing/2014/main" id="{94D368AD-3F4E-D3EA-3617-702A66806567}"/>
                </a:ext>
              </a:extLst>
            </p:cNvPr>
            <p:cNvPicPr>
              <a:picLocks noChangeAspect="1"/>
            </p:cNvPicPr>
            <p:nvPr/>
          </p:nvPicPr>
          <p:blipFill>
            <a:blip r:embed="rId7">
              <a:extLst>
                <a:ext uri="{28A0092B-C50C-407E-A947-70E740481C1C}">
                  <a14:useLocalDpi xmlns:a14="http://schemas.microsoft.com/office/drawing/2010/main" val="0"/>
                </a:ext>
              </a:extLst>
            </a:blip>
            <a:srcRect t="31383" r="27612" b="15294"/>
            <a:stretch/>
          </p:blipFill>
          <p:spPr>
            <a:xfrm>
              <a:off x="5834743" y="5015792"/>
              <a:ext cx="4299485" cy="1791549"/>
            </a:xfrm>
            <a:prstGeom prst="rect">
              <a:avLst/>
            </a:prstGeom>
          </p:spPr>
        </p:pic>
        <p:sp>
          <p:nvSpPr>
            <p:cNvPr id="15" name="CuadroTexto 14">
              <a:extLst>
                <a:ext uri="{FF2B5EF4-FFF2-40B4-BE49-F238E27FC236}">
                  <a16:creationId xmlns:a16="http://schemas.microsoft.com/office/drawing/2014/main" id="{CBB3724B-86F2-F692-6DF5-79C4C2690CA2}"/>
                </a:ext>
              </a:extLst>
            </p:cNvPr>
            <p:cNvSpPr txBox="1"/>
            <p:nvPr/>
          </p:nvSpPr>
          <p:spPr>
            <a:xfrm>
              <a:off x="10269753" y="4916071"/>
              <a:ext cx="1867369" cy="646331"/>
            </a:xfrm>
            <a:prstGeom prst="rect">
              <a:avLst/>
            </a:prstGeom>
            <a:noFill/>
          </p:spPr>
          <p:txBody>
            <a:bodyPr wrap="square">
              <a:spAutoFit/>
            </a:bodyPr>
            <a:lstStyle/>
            <a:p>
              <a:pPr algn="r"/>
              <a:r>
                <a:rPr lang="es-CO" sz="900"/>
                <a:t>La expansión de las repeticiones provoca el deslizamiento de la cadena de ADN y una </a:t>
              </a:r>
              <a:r>
                <a:rPr lang="es-CO" sz="900" b="1"/>
                <a:t>reparación aberrante </a:t>
              </a:r>
              <a:r>
                <a:rPr lang="es-CO" sz="900"/>
                <a:t>del ADN</a:t>
              </a:r>
            </a:p>
          </p:txBody>
        </p:sp>
        <p:sp>
          <p:nvSpPr>
            <p:cNvPr id="16" name="CuadroTexto 15">
              <a:extLst>
                <a:ext uri="{FF2B5EF4-FFF2-40B4-BE49-F238E27FC236}">
                  <a16:creationId xmlns:a16="http://schemas.microsoft.com/office/drawing/2014/main" id="{C6E66CCA-A432-95E5-9EE8-07D7FD11D394}"/>
                </a:ext>
              </a:extLst>
            </p:cNvPr>
            <p:cNvSpPr txBox="1"/>
            <p:nvPr/>
          </p:nvSpPr>
          <p:spPr>
            <a:xfrm>
              <a:off x="10002369" y="5557496"/>
              <a:ext cx="1867369" cy="646331"/>
            </a:xfrm>
            <a:prstGeom prst="rect">
              <a:avLst/>
            </a:prstGeom>
            <a:noFill/>
          </p:spPr>
          <p:txBody>
            <a:bodyPr wrap="square">
              <a:spAutoFit/>
            </a:bodyPr>
            <a:lstStyle/>
            <a:p>
              <a:pPr algn="r"/>
              <a:r>
                <a:rPr lang="es-MX" sz="900"/>
                <a:t>Posible modulación de la maquinaria de </a:t>
              </a:r>
              <a:r>
                <a:rPr lang="es-MX" sz="900" b="1"/>
                <a:t>reparación del ADN </a:t>
              </a:r>
              <a:r>
                <a:rPr lang="es-MX" sz="900"/>
                <a:t>mediante moléculas pequeñas</a:t>
              </a:r>
              <a:endParaRPr lang="es-CO" sz="900"/>
            </a:p>
          </p:txBody>
        </p:sp>
        <p:cxnSp>
          <p:nvCxnSpPr>
            <p:cNvPr id="17" name="Conector recto de flecha 16">
              <a:extLst>
                <a:ext uri="{FF2B5EF4-FFF2-40B4-BE49-F238E27FC236}">
                  <a16:creationId xmlns:a16="http://schemas.microsoft.com/office/drawing/2014/main" id="{6D514BFA-98E6-48E5-1710-464C55E36A91}"/>
                </a:ext>
              </a:extLst>
            </p:cNvPr>
            <p:cNvCxnSpPr>
              <a:cxnSpLocks/>
            </p:cNvCxnSpPr>
            <p:nvPr/>
          </p:nvCxnSpPr>
          <p:spPr>
            <a:xfrm>
              <a:off x="10167161" y="5225322"/>
              <a:ext cx="196263" cy="0"/>
            </a:xfrm>
            <a:prstGeom prst="straightConnector1">
              <a:avLst/>
            </a:prstGeom>
            <a:ln w="28575">
              <a:solidFill>
                <a:srgbClr val="B33E13"/>
              </a:solidFill>
              <a:tailEnd type="triangle"/>
            </a:ln>
          </p:spPr>
          <p:style>
            <a:lnRef idx="2">
              <a:schemeClr val="accent1"/>
            </a:lnRef>
            <a:fillRef idx="0">
              <a:schemeClr val="accent1"/>
            </a:fillRef>
            <a:effectRef idx="1">
              <a:schemeClr val="accent1"/>
            </a:effectRef>
            <a:fontRef idx="minor">
              <a:schemeClr val="tx1"/>
            </a:fontRef>
          </p:style>
        </p:cxnSp>
      </p:grpSp>
      <p:sp>
        <p:nvSpPr>
          <p:cNvPr id="19" name="CuadroTexto 18">
            <a:extLst>
              <a:ext uri="{FF2B5EF4-FFF2-40B4-BE49-F238E27FC236}">
                <a16:creationId xmlns:a16="http://schemas.microsoft.com/office/drawing/2014/main" id="{822BB6B3-B5B5-DC45-6C15-54C47D60FDC6}"/>
              </a:ext>
            </a:extLst>
          </p:cNvPr>
          <p:cNvSpPr txBox="1"/>
          <p:nvPr/>
        </p:nvSpPr>
        <p:spPr>
          <a:xfrm>
            <a:off x="5779473" y="6949695"/>
            <a:ext cx="62025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400" b="1">
                <a:latin typeface="Quire Sans"/>
                <a:cs typeface="Quire Sans"/>
              </a:rPr>
              <a:t>FAN1: Modificador Genético Clave en la Enfermedad de Huntington</a:t>
            </a:r>
          </a:p>
        </p:txBody>
      </p:sp>
      <p:sp>
        <p:nvSpPr>
          <p:cNvPr id="11" name="CuadroTexto 10">
            <a:extLst>
              <a:ext uri="{FF2B5EF4-FFF2-40B4-BE49-F238E27FC236}">
                <a16:creationId xmlns:a16="http://schemas.microsoft.com/office/drawing/2014/main" id="{608E98FF-CA7E-3C87-C40F-14B9642C1CB7}"/>
              </a:ext>
            </a:extLst>
          </p:cNvPr>
          <p:cNvSpPr txBox="1"/>
          <p:nvPr/>
        </p:nvSpPr>
        <p:spPr>
          <a:xfrm>
            <a:off x="5779473" y="7977855"/>
            <a:ext cx="6049992"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2200"/>
              <a:t>FAN1: Proteína involucrada en la </a:t>
            </a:r>
            <a:r>
              <a:rPr lang="es-MX" sz="2200" b="1"/>
              <a:t>reparación de ADN</a:t>
            </a:r>
            <a:r>
              <a:rPr lang="es-MX" sz="2200"/>
              <a:t>, clave en la regulación de la expansión de las repeticiones CAG en el gen HTT.</a:t>
            </a:r>
          </a:p>
          <a:p>
            <a:pPr marL="0" lvl="1" algn="just"/>
            <a:endParaRPr lang="es-MX" sz="2200"/>
          </a:p>
          <a:p>
            <a:pPr marL="0" lvl="1" algn="just"/>
            <a:r>
              <a:rPr lang="es-MX" sz="2200"/>
              <a:t>Variantes de FAN1 que </a:t>
            </a:r>
            <a:r>
              <a:rPr lang="es-MX" sz="2200" b="1"/>
              <a:t>disminuyen su expresión </a:t>
            </a:r>
            <a:r>
              <a:rPr lang="es-MX" sz="2200"/>
              <a:t>están asociadas con una </a:t>
            </a:r>
            <a:r>
              <a:rPr lang="es-MX" sz="2200" b="1"/>
              <a:t>aceleración del inicio de la enfermedad</a:t>
            </a:r>
            <a:r>
              <a:rPr lang="es-MX" sz="2200"/>
              <a:t> (Porro </a:t>
            </a:r>
            <a:r>
              <a:rPr lang="es-MX" sz="2200" i="1"/>
              <a:t>et al</a:t>
            </a:r>
            <a:r>
              <a:rPr lang="es-MX" sz="2200"/>
              <a:t>., 2021; Deshmukh et al., 2021).</a:t>
            </a:r>
          </a:p>
          <a:p>
            <a:pPr marL="0" lvl="1" algn="just"/>
            <a:endParaRPr lang="es-MX" sz="2200"/>
          </a:p>
          <a:p>
            <a:pPr marL="0" lvl="1" algn="just"/>
            <a:r>
              <a:rPr lang="es-MX" sz="2200"/>
              <a:t>Variantes que </a:t>
            </a:r>
            <a:r>
              <a:rPr lang="es-MX" sz="2200" b="1"/>
              <a:t>aumentan la expresión </a:t>
            </a:r>
            <a:r>
              <a:rPr lang="es-MX" sz="2200"/>
              <a:t>de FAN1 </a:t>
            </a:r>
            <a:r>
              <a:rPr lang="es-MX" sz="2200" b="1"/>
              <a:t>retrasan la aparición </a:t>
            </a:r>
            <a:r>
              <a:rPr lang="es-MX" sz="2200"/>
              <a:t>en 1.4 años (Wright </a:t>
            </a:r>
            <a:r>
              <a:rPr lang="es-MX" sz="2200" i="1"/>
              <a:t>et al</a:t>
            </a:r>
            <a:r>
              <a:rPr lang="es-MX" sz="2200"/>
              <a:t>., 2020).</a:t>
            </a:r>
            <a:endParaRPr lang="en-US" sz="2200"/>
          </a:p>
        </p:txBody>
      </p:sp>
      <p:sp>
        <p:nvSpPr>
          <p:cNvPr id="12" name="CuadroTexto 11">
            <a:extLst>
              <a:ext uri="{FF2B5EF4-FFF2-40B4-BE49-F238E27FC236}">
                <a16:creationId xmlns:a16="http://schemas.microsoft.com/office/drawing/2014/main" id="{9E10717D-AEC4-851D-EFB9-DA2B22D3F905}"/>
              </a:ext>
            </a:extLst>
          </p:cNvPr>
          <p:cNvSpPr txBox="1"/>
          <p:nvPr/>
        </p:nvSpPr>
        <p:spPr>
          <a:xfrm>
            <a:off x="263445" y="1715247"/>
            <a:ext cx="62025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4800" b="1" dirty="0">
                <a:latin typeface="Quire Sans"/>
                <a:cs typeface="Quire Sans"/>
              </a:rPr>
              <a:t>Gen HTT</a:t>
            </a:r>
          </a:p>
        </p:txBody>
      </p:sp>
      <p:sp>
        <p:nvSpPr>
          <p:cNvPr id="21" name="CuadroTexto 20">
            <a:extLst>
              <a:ext uri="{FF2B5EF4-FFF2-40B4-BE49-F238E27FC236}">
                <a16:creationId xmlns:a16="http://schemas.microsoft.com/office/drawing/2014/main" id="{2A97436D-E4AA-423B-F5AC-1F86E71A95FB}"/>
              </a:ext>
            </a:extLst>
          </p:cNvPr>
          <p:cNvSpPr txBox="1"/>
          <p:nvPr/>
        </p:nvSpPr>
        <p:spPr>
          <a:xfrm>
            <a:off x="6522013" y="1951122"/>
            <a:ext cx="51444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4800" b="1" i="1" dirty="0">
                <a:latin typeface="Quire Sans"/>
                <a:cs typeface="Quire Sans"/>
              </a:rPr>
              <a:t>FAN1</a:t>
            </a:r>
          </a:p>
        </p:txBody>
      </p:sp>
      <p:pic>
        <p:nvPicPr>
          <p:cNvPr id="23" name="Picture 2" descr="Outreach - About - Europe PMC">
            <a:extLst>
              <a:ext uri="{FF2B5EF4-FFF2-40B4-BE49-F238E27FC236}">
                <a16:creationId xmlns:a16="http://schemas.microsoft.com/office/drawing/2014/main" id="{D7246197-E6DE-E82E-84E9-3E7E48AB56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8159" y="453152"/>
            <a:ext cx="1504837" cy="348581"/>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7A4F1DD9-2E76-45A0-A605-78FFF1D78A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9840" y="140734"/>
            <a:ext cx="809625" cy="800100"/>
          </a:xfrm>
          <a:prstGeom prst="rect">
            <a:avLst/>
          </a:prstGeom>
        </p:spPr>
      </p:pic>
      <p:sp>
        <p:nvSpPr>
          <p:cNvPr id="2" name="CuadroTexto 1">
            <a:extLst>
              <a:ext uri="{FF2B5EF4-FFF2-40B4-BE49-F238E27FC236}">
                <a16:creationId xmlns:a16="http://schemas.microsoft.com/office/drawing/2014/main" id="{48CD0659-641C-29EF-6169-70B438D10717}"/>
              </a:ext>
            </a:extLst>
          </p:cNvPr>
          <p:cNvSpPr txBox="1"/>
          <p:nvPr/>
        </p:nvSpPr>
        <p:spPr>
          <a:xfrm>
            <a:off x="72944" y="747"/>
            <a:ext cx="665442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4800" b="1" dirty="0">
                <a:latin typeface="Quire Sans"/>
                <a:cs typeface="Quire Sans"/>
              </a:rPr>
              <a:t>Modificadores genéticos </a:t>
            </a:r>
            <a:r>
              <a:rPr lang="es-ES" sz="4800" b="1" i="1" dirty="0">
                <a:latin typeface="Quire Sans"/>
                <a:cs typeface="Quire Sans"/>
              </a:rPr>
              <a:t>trans</a:t>
            </a:r>
          </a:p>
        </p:txBody>
      </p:sp>
      <p:sp>
        <p:nvSpPr>
          <p:cNvPr id="24" name="CuadroTexto 23">
            <a:extLst>
              <a:ext uri="{FF2B5EF4-FFF2-40B4-BE49-F238E27FC236}">
                <a16:creationId xmlns:a16="http://schemas.microsoft.com/office/drawing/2014/main" id="{04869257-0C73-A5DC-9EE1-E01688F1E1E9}"/>
              </a:ext>
            </a:extLst>
          </p:cNvPr>
          <p:cNvSpPr txBox="1"/>
          <p:nvPr/>
        </p:nvSpPr>
        <p:spPr>
          <a:xfrm>
            <a:off x="415975" y="7400532"/>
            <a:ext cx="62025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b="1" dirty="0">
                <a:latin typeface="Quire Sans"/>
                <a:cs typeface="Quire Sans"/>
              </a:rPr>
              <a:t>El papel multifacético de la EH</a:t>
            </a:r>
          </a:p>
        </p:txBody>
      </p:sp>
      <p:sp>
        <p:nvSpPr>
          <p:cNvPr id="25" name="CuadroTexto 24">
            <a:extLst>
              <a:ext uri="{FF2B5EF4-FFF2-40B4-BE49-F238E27FC236}">
                <a16:creationId xmlns:a16="http://schemas.microsoft.com/office/drawing/2014/main" id="{B5375353-641D-5FF7-2852-3A4EF0D43488}"/>
              </a:ext>
            </a:extLst>
          </p:cNvPr>
          <p:cNvSpPr txBox="1"/>
          <p:nvPr/>
        </p:nvSpPr>
        <p:spPr>
          <a:xfrm>
            <a:off x="207987" y="8512793"/>
            <a:ext cx="6202539"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400" b="1" dirty="0">
                <a:latin typeface="Quire Sans"/>
                <a:cs typeface="Quire Sans"/>
              </a:rPr>
              <a:t>Toxicidad asociada al ARN:  </a:t>
            </a:r>
            <a:endParaRPr lang="es-MX" sz="2400" dirty="0">
              <a:latin typeface="Quire Sans"/>
              <a:ea typeface="+mn-lt"/>
              <a:cs typeface="Quire Sans"/>
            </a:endParaRPr>
          </a:p>
          <a:p>
            <a:pPr marL="342900" indent="-342900">
              <a:buFont typeface="Arial"/>
              <a:buChar char="•"/>
            </a:pPr>
            <a:r>
              <a:rPr lang="es-MX" sz="2400" dirty="0">
                <a:ea typeface="+mn-lt"/>
                <a:cs typeface="+mn-lt"/>
              </a:rPr>
              <a:t>exón 1, y especies de ARN con repeticiones expandidas CAG, que contribuyen a la agregación proteica y la neurodegeneración.</a:t>
            </a:r>
            <a:endParaRPr lang="es-MX" sz="2400" dirty="0">
              <a:latin typeface="Quire Sans"/>
              <a:ea typeface="+mn-lt"/>
              <a:cs typeface="Quire Sans"/>
            </a:endParaRPr>
          </a:p>
          <a:p>
            <a:pPr marL="285750" indent="-285750">
              <a:buFont typeface="Arial"/>
              <a:buChar char="•"/>
            </a:pPr>
            <a:r>
              <a:rPr lang="es-MX" sz="2400" dirty="0">
                <a:ea typeface="+mn-lt"/>
                <a:cs typeface="+mn-lt"/>
              </a:rPr>
              <a:t>La traducción no AUG (RAN) de estas secuencias de ARN produce proteínas anormales, agregando complejidad a los mecanismos de toxicidad celular en la EH.</a:t>
            </a:r>
            <a:endParaRPr lang="es-MX" dirty="0">
              <a:ea typeface="+mn-lt"/>
              <a:cs typeface="+mn-lt"/>
            </a:endParaRPr>
          </a:p>
          <a:p>
            <a:r>
              <a:rPr lang="es-MX" sz="2400" b="1" dirty="0">
                <a:latin typeface="Quire Sans"/>
                <a:ea typeface="Open Sans"/>
                <a:cs typeface="Quire Sans"/>
              </a:rPr>
              <a:t>Modificadores genéticos </a:t>
            </a:r>
            <a:endParaRPr lang="es-MX" dirty="0"/>
          </a:p>
          <a:p>
            <a:pPr marL="342900" indent="-342900">
              <a:buFont typeface="Arial"/>
              <a:buChar char="•"/>
            </a:pPr>
            <a:r>
              <a:rPr lang="es-MX" sz="2400" dirty="0">
                <a:latin typeface="Quire Sans"/>
                <a:cs typeface="Quire Sans"/>
              </a:rPr>
              <a:t>Trans : Variantes de genes asociados a la reparación</a:t>
            </a:r>
          </a:p>
          <a:p>
            <a:pPr marL="342900" indent="-342900">
              <a:buFont typeface="Arial"/>
              <a:buChar char="•"/>
            </a:pPr>
            <a:r>
              <a:rPr lang="es-MX" sz="2400" dirty="0">
                <a:latin typeface="Quire Sans"/>
                <a:cs typeface="Quire Sans"/>
              </a:rPr>
              <a:t>Cis: factores actuantes en el locus HTT</a:t>
            </a:r>
          </a:p>
        </p:txBody>
      </p:sp>
    </p:spTree>
    <p:extLst>
      <p:ext uri="{BB962C8B-B14F-4D97-AF65-F5344CB8AC3E}">
        <p14:creationId xmlns:p14="http://schemas.microsoft.com/office/powerpoint/2010/main" val="83524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AFC51B8B-A996-154E-43DC-DF56D98F2991}"/>
              </a:ext>
            </a:extLst>
          </p:cNvPr>
          <p:cNvSpPr/>
          <p:nvPr/>
        </p:nvSpPr>
        <p:spPr>
          <a:xfrm>
            <a:off x="5573487" y="1"/>
            <a:ext cx="6618514" cy="68579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5F56DEA2-6B11-F9D8-8D55-D1BEA7A9A0CE}"/>
              </a:ext>
            </a:extLst>
          </p:cNvPr>
          <p:cNvSpPr txBox="1"/>
          <p:nvPr/>
        </p:nvSpPr>
        <p:spPr>
          <a:xfrm>
            <a:off x="0" y="-78884"/>
            <a:ext cx="62025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a:latin typeface="Quire Sans"/>
                <a:cs typeface="Quire Sans"/>
              </a:rPr>
              <a:t>Modificadores genéticos</a:t>
            </a:r>
          </a:p>
        </p:txBody>
      </p:sp>
      <p:sp>
        <p:nvSpPr>
          <p:cNvPr id="5" name="CuadroTexto 4">
            <a:extLst>
              <a:ext uri="{FF2B5EF4-FFF2-40B4-BE49-F238E27FC236}">
                <a16:creationId xmlns:a16="http://schemas.microsoft.com/office/drawing/2014/main" id="{69E55D28-13F0-2D9B-82DF-727F2D5F8CCF}"/>
              </a:ext>
            </a:extLst>
          </p:cNvPr>
          <p:cNvSpPr txBox="1"/>
          <p:nvPr/>
        </p:nvSpPr>
        <p:spPr>
          <a:xfrm>
            <a:off x="5779473" y="-30225"/>
            <a:ext cx="62025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400" b="1">
                <a:latin typeface="Quire Sans"/>
                <a:cs typeface="Quire Sans"/>
              </a:rPr>
              <a:t>FAN1: Modificador Genético Clave en la Enfermedad de Huntington</a:t>
            </a:r>
          </a:p>
        </p:txBody>
      </p:sp>
      <p:pic>
        <p:nvPicPr>
          <p:cNvPr id="1028" name="Picture 4">
            <a:extLst>
              <a:ext uri="{FF2B5EF4-FFF2-40B4-BE49-F238E27FC236}">
                <a16:creationId xmlns:a16="http://schemas.microsoft.com/office/drawing/2014/main" id="{0C674534-4509-8E92-3356-B3C21FEF8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88" y="569530"/>
            <a:ext cx="4952003" cy="495200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28253A5-A6EC-DE60-098C-CF9A9A910DC9}"/>
              </a:ext>
            </a:extLst>
          </p:cNvPr>
          <p:cNvSpPr txBox="1"/>
          <p:nvPr/>
        </p:nvSpPr>
        <p:spPr>
          <a:xfrm>
            <a:off x="209987" y="5214367"/>
            <a:ext cx="49520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dirty="0"/>
              <a:t>Figura 6. </a:t>
            </a:r>
            <a:r>
              <a:rPr lang="es-MX" sz="1200" dirty="0"/>
              <a:t>Función de </a:t>
            </a:r>
            <a:r>
              <a:rPr lang="es-MX" sz="1200" i="1" dirty="0"/>
              <a:t>FAN1</a:t>
            </a:r>
            <a:r>
              <a:rPr lang="es-MX" sz="1200" dirty="0"/>
              <a:t> en la estabilización de las repeticiones CAG. </a:t>
            </a:r>
            <a:r>
              <a:rPr lang="es-MX" sz="1200" i="1" dirty="0"/>
              <a:t>FAN1</a:t>
            </a:r>
            <a:r>
              <a:rPr lang="es-MX" sz="1200" dirty="0"/>
              <a:t> tiene dos funciones distintas para estabilizar las repeticiones CAG. 1. Se une a MLH1 para restringir su reclutamiento por </a:t>
            </a:r>
            <a:r>
              <a:rPr lang="es-MX" sz="1200" i="1" dirty="0"/>
              <a:t>MSH3</a:t>
            </a:r>
            <a:r>
              <a:rPr lang="es-MX" sz="1200" dirty="0"/>
              <a:t>, inhibiendo el ensamblaje de un complejo </a:t>
            </a:r>
            <a:r>
              <a:rPr lang="es-MX" sz="1200" i="1" dirty="0"/>
              <a:t>MMR</a:t>
            </a:r>
            <a:r>
              <a:rPr lang="es-MX" sz="1200" dirty="0"/>
              <a:t> funcional que promovería la expansión de repeticiones CAG. 2. Promueve una reparación precisa a través de su actividad </a:t>
            </a:r>
            <a:r>
              <a:rPr lang="es-MX" sz="1200" dirty="0" err="1"/>
              <a:t>nucleasa</a:t>
            </a:r>
            <a:r>
              <a:rPr lang="es-MX" sz="1200" dirty="0"/>
              <a:t>. Estos datos resaltan una vía potencial para la terapéutica de HD en la atenuación de la expansión somática. Tomado y modificado de </a:t>
            </a:r>
            <a:r>
              <a:rPr lang="es-MX" sz="1200" dirty="0" err="1"/>
              <a:t>Goold</a:t>
            </a:r>
            <a:r>
              <a:rPr lang="es-MX" sz="1200" dirty="0"/>
              <a:t> </a:t>
            </a:r>
            <a:r>
              <a:rPr lang="es-MX" sz="1200" i="1" dirty="0"/>
              <a:t>et al.</a:t>
            </a:r>
            <a:r>
              <a:rPr lang="es-MX" sz="1200" dirty="0"/>
              <a:t> (2021).</a:t>
            </a:r>
            <a:endParaRPr lang="en-US" sz="1200" dirty="0"/>
          </a:p>
        </p:txBody>
      </p:sp>
      <p:grpSp>
        <p:nvGrpSpPr>
          <p:cNvPr id="22" name="Grupo 21">
            <a:extLst>
              <a:ext uri="{FF2B5EF4-FFF2-40B4-BE49-F238E27FC236}">
                <a16:creationId xmlns:a16="http://schemas.microsoft.com/office/drawing/2014/main" id="{A5C296FD-BD47-CC26-22FF-FC01885BD28E}"/>
              </a:ext>
            </a:extLst>
          </p:cNvPr>
          <p:cNvGrpSpPr/>
          <p:nvPr/>
        </p:nvGrpSpPr>
        <p:grpSpPr>
          <a:xfrm>
            <a:off x="5834743" y="4916071"/>
            <a:ext cx="6302379" cy="1891270"/>
            <a:chOff x="5834743" y="4916071"/>
            <a:chExt cx="6302379" cy="1891270"/>
          </a:xfrm>
        </p:grpSpPr>
        <p:pic>
          <p:nvPicPr>
            <p:cNvPr id="14" name="Imagen 13" descr="Escala de tiempo&#10;&#10;Descripción generada automáticamente con confianza baja">
              <a:extLst>
                <a:ext uri="{FF2B5EF4-FFF2-40B4-BE49-F238E27FC236}">
                  <a16:creationId xmlns:a16="http://schemas.microsoft.com/office/drawing/2014/main" id="{5A4A729E-DA06-F4F7-EFCA-A002FFECDC3D}"/>
                </a:ext>
              </a:extLst>
            </p:cNvPr>
            <p:cNvPicPr>
              <a:picLocks noChangeAspect="1"/>
            </p:cNvPicPr>
            <p:nvPr/>
          </p:nvPicPr>
          <p:blipFill>
            <a:blip r:embed="rId4">
              <a:extLst>
                <a:ext uri="{28A0092B-C50C-407E-A947-70E740481C1C}">
                  <a14:useLocalDpi xmlns:a14="http://schemas.microsoft.com/office/drawing/2010/main" val="0"/>
                </a:ext>
              </a:extLst>
            </a:blip>
            <a:srcRect t="31383" r="27612" b="15294"/>
            <a:stretch/>
          </p:blipFill>
          <p:spPr>
            <a:xfrm>
              <a:off x="5834743" y="5015792"/>
              <a:ext cx="4299485" cy="1791549"/>
            </a:xfrm>
            <a:prstGeom prst="rect">
              <a:avLst/>
            </a:prstGeom>
          </p:spPr>
        </p:pic>
        <p:sp>
          <p:nvSpPr>
            <p:cNvPr id="16" name="CuadroTexto 15">
              <a:extLst>
                <a:ext uri="{FF2B5EF4-FFF2-40B4-BE49-F238E27FC236}">
                  <a16:creationId xmlns:a16="http://schemas.microsoft.com/office/drawing/2014/main" id="{E8B2EEE6-FF7D-35C9-E1E0-6649218E82A7}"/>
                </a:ext>
              </a:extLst>
            </p:cNvPr>
            <p:cNvSpPr txBox="1"/>
            <p:nvPr/>
          </p:nvSpPr>
          <p:spPr>
            <a:xfrm>
              <a:off x="10269753" y="4916071"/>
              <a:ext cx="1867369" cy="646331"/>
            </a:xfrm>
            <a:prstGeom prst="rect">
              <a:avLst/>
            </a:prstGeom>
            <a:noFill/>
          </p:spPr>
          <p:txBody>
            <a:bodyPr wrap="square">
              <a:spAutoFit/>
            </a:bodyPr>
            <a:lstStyle/>
            <a:p>
              <a:pPr algn="r"/>
              <a:r>
                <a:rPr lang="es-CO" sz="900"/>
                <a:t>La expansión de las repeticiones provoca el deslizamiento de la cadena de ADN y una </a:t>
              </a:r>
              <a:r>
                <a:rPr lang="es-CO" sz="900" b="1"/>
                <a:t>reparación aberrante </a:t>
              </a:r>
              <a:r>
                <a:rPr lang="es-CO" sz="900"/>
                <a:t>del ADN</a:t>
              </a:r>
            </a:p>
          </p:txBody>
        </p:sp>
        <p:sp>
          <p:nvSpPr>
            <p:cNvPr id="17" name="CuadroTexto 16">
              <a:extLst>
                <a:ext uri="{FF2B5EF4-FFF2-40B4-BE49-F238E27FC236}">
                  <a16:creationId xmlns:a16="http://schemas.microsoft.com/office/drawing/2014/main" id="{7728033E-CBF9-5490-9169-14C040D3DC6B}"/>
                </a:ext>
              </a:extLst>
            </p:cNvPr>
            <p:cNvSpPr txBox="1"/>
            <p:nvPr/>
          </p:nvSpPr>
          <p:spPr>
            <a:xfrm>
              <a:off x="10002369" y="5557496"/>
              <a:ext cx="1867369" cy="646331"/>
            </a:xfrm>
            <a:prstGeom prst="rect">
              <a:avLst/>
            </a:prstGeom>
            <a:noFill/>
          </p:spPr>
          <p:txBody>
            <a:bodyPr wrap="square">
              <a:spAutoFit/>
            </a:bodyPr>
            <a:lstStyle/>
            <a:p>
              <a:pPr algn="r"/>
              <a:r>
                <a:rPr lang="es-MX" sz="900"/>
                <a:t>Posible modulación de la maquinaria de </a:t>
              </a:r>
              <a:r>
                <a:rPr lang="es-MX" sz="900" b="1"/>
                <a:t>reparación del ADN </a:t>
              </a:r>
              <a:r>
                <a:rPr lang="es-MX" sz="900"/>
                <a:t>mediante moléculas pequeñas</a:t>
              </a:r>
              <a:endParaRPr lang="es-CO" sz="900"/>
            </a:p>
          </p:txBody>
        </p:sp>
        <p:cxnSp>
          <p:nvCxnSpPr>
            <p:cNvPr id="19" name="Conector recto de flecha 18">
              <a:extLst>
                <a:ext uri="{FF2B5EF4-FFF2-40B4-BE49-F238E27FC236}">
                  <a16:creationId xmlns:a16="http://schemas.microsoft.com/office/drawing/2014/main" id="{617126EC-0E29-2B2E-D563-2F39210A53DF}"/>
                </a:ext>
              </a:extLst>
            </p:cNvPr>
            <p:cNvCxnSpPr>
              <a:cxnSpLocks/>
            </p:cNvCxnSpPr>
            <p:nvPr/>
          </p:nvCxnSpPr>
          <p:spPr>
            <a:xfrm>
              <a:off x="10167161" y="5225322"/>
              <a:ext cx="196263" cy="0"/>
            </a:xfrm>
            <a:prstGeom prst="straightConnector1">
              <a:avLst/>
            </a:prstGeom>
            <a:ln w="28575">
              <a:solidFill>
                <a:srgbClr val="B33E13"/>
              </a:solidFill>
              <a:tailEnd type="triangle"/>
            </a:ln>
          </p:spPr>
          <p:style>
            <a:lnRef idx="2">
              <a:schemeClr val="accent1"/>
            </a:lnRef>
            <a:fillRef idx="0">
              <a:schemeClr val="accent1"/>
            </a:fillRef>
            <a:effectRef idx="1">
              <a:schemeClr val="accent1"/>
            </a:effectRef>
            <a:fontRef idx="minor">
              <a:schemeClr val="tx1"/>
            </a:fontRef>
          </p:style>
        </p:cxnSp>
      </p:grpSp>
      <p:sp>
        <p:nvSpPr>
          <p:cNvPr id="2" name="CuadroTexto 1">
            <a:extLst>
              <a:ext uri="{FF2B5EF4-FFF2-40B4-BE49-F238E27FC236}">
                <a16:creationId xmlns:a16="http://schemas.microsoft.com/office/drawing/2014/main" id="{66D993A6-09F7-2E80-56E4-652479E64C66}"/>
              </a:ext>
            </a:extLst>
          </p:cNvPr>
          <p:cNvSpPr txBox="1"/>
          <p:nvPr/>
        </p:nvSpPr>
        <p:spPr>
          <a:xfrm>
            <a:off x="5779473" y="781923"/>
            <a:ext cx="6049992"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2200" dirty="0"/>
              <a:t>FAN1: Proteína involucrada en la </a:t>
            </a:r>
            <a:r>
              <a:rPr lang="es-MX" sz="2200" b="1" dirty="0"/>
              <a:t>reparación de ADN</a:t>
            </a:r>
            <a:r>
              <a:rPr lang="es-MX" sz="2200" dirty="0"/>
              <a:t>, clave en la regulación de la expansión de las repeticiones CAG en el gen HTT.</a:t>
            </a:r>
          </a:p>
          <a:p>
            <a:pPr marL="0" lvl="1" algn="just"/>
            <a:endParaRPr lang="es-MX" sz="2200" dirty="0"/>
          </a:p>
          <a:p>
            <a:pPr marL="0" lvl="1" algn="just"/>
            <a:r>
              <a:rPr lang="es-MX" sz="2200" dirty="0"/>
              <a:t>Variantes de FAN1 que </a:t>
            </a:r>
            <a:r>
              <a:rPr lang="es-MX" sz="2200" b="1" dirty="0"/>
              <a:t>disminuyen su expresión </a:t>
            </a:r>
            <a:r>
              <a:rPr lang="es-MX" sz="2200" dirty="0"/>
              <a:t>están asociadas con una </a:t>
            </a:r>
            <a:r>
              <a:rPr lang="es-MX" sz="2200" b="1" dirty="0"/>
              <a:t>aceleración del inicio de la enfermedad</a:t>
            </a:r>
            <a:r>
              <a:rPr lang="es-MX" sz="2200" dirty="0"/>
              <a:t> (Porro </a:t>
            </a:r>
            <a:r>
              <a:rPr lang="es-MX" sz="2200" i="1" dirty="0"/>
              <a:t>et al</a:t>
            </a:r>
            <a:r>
              <a:rPr lang="es-MX" sz="2200" dirty="0"/>
              <a:t>., 2021; Deshmukh et al., 2021).</a:t>
            </a:r>
          </a:p>
          <a:p>
            <a:pPr marL="0" lvl="1" algn="just"/>
            <a:endParaRPr lang="es-MX" sz="2200" dirty="0"/>
          </a:p>
          <a:p>
            <a:pPr marL="0" lvl="1" algn="just"/>
            <a:r>
              <a:rPr lang="es-MX" sz="2200" dirty="0"/>
              <a:t>Variantes que </a:t>
            </a:r>
            <a:r>
              <a:rPr lang="es-MX" sz="2200" b="1" dirty="0"/>
              <a:t>aumentan la expresión </a:t>
            </a:r>
            <a:r>
              <a:rPr lang="es-MX" sz="2200" dirty="0"/>
              <a:t>de FAN1 </a:t>
            </a:r>
            <a:r>
              <a:rPr lang="es-MX" sz="2200" b="1" dirty="0"/>
              <a:t>retrasan la aparición </a:t>
            </a:r>
            <a:r>
              <a:rPr lang="es-MX" sz="2200" dirty="0"/>
              <a:t>en 1.4 años (Wright </a:t>
            </a:r>
            <a:r>
              <a:rPr lang="es-MX" sz="2200" i="1" dirty="0"/>
              <a:t>et al</a:t>
            </a:r>
            <a:r>
              <a:rPr lang="es-MX" sz="2200" dirty="0"/>
              <a:t>., 2020).</a:t>
            </a:r>
            <a:endParaRPr lang="en-US" sz="2200" dirty="0"/>
          </a:p>
        </p:txBody>
      </p:sp>
      <p:pic>
        <p:nvPicPr>
          <p:cNvPr id="8194" name="Picture 2" descr="Outreach - About - Europe PMC">
            <a:extLst>
              <a:ext uri="{FF2B5EF4-FFF2-40B4-BE49-F238E27FC236}">
                <a16:creationId xmlns:a16="http://schemas.microsoft.com/office/drawing/2014/main" id="{AD10E9B7-AF04-0BF7-56F7-70DE5E366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41" y="453152"/>
            <a:ext cx="1504837" cy="34858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9A53E40A-68BD-BA71-AAD0-F416BFAFE8BB}"/>
              </a:ext>
            </a:extLst>
          </p:cNvPr>
          <p:cNvSpPr>
            <a:spLocks noGrp="1"/>
          </p:cNvSpPr>
          <p:nvPr>
            <p:ph idx="1"/>
          </p:nvPr>
        </p:nvSpPr>
        <p:spPr>
          <a:xfrm>
            <a:off x="243850" y="32030287"/>
            <a:ext cx="5285174" cy="3391232"/>
          </a:xfrm>
        </p:spPr>
        <p:txBody>
          <a:bodyPr vert="horz" lIns="91440" tIns="45720" rIns="91440" bIns="45720" rtlCol="0" anchor="t">
            <a:normAutofit/>
          </a:bodyPr>
          <a:lstStyle/>
          <a:p>
            <a:r>
              <a:rPr lang="es-ES" dirty="0">
                <a:solidFill>
                  <a:srgbClr val="666666"/>
                </a:solidFill>
              </a:rPr>
              <a:t>ENSG00000197386</a:t>
            </a:r>
            <a:endParaRPr lang="es-ES" dirty="0"/>
          </a:p>
          <a:p>
            <a:r>
              <a:rPr lang="es-ES" dirty="0"/>
              <a:t>Se encuentra asociado con 4 fenotipos</a:t>
            </a:r>
          </a:p>
          <a:p>
            <a:endParaRPr lang="es-ES" dirty="0"/>
          </a:p>
        </p:txBody>
      </p:sp>
      <p:graphicFrame>
        <p:nvGraphicFramePr>
          <p:cNvPr id="7" name="Tabla 6">
            <a:extLst>
              <a:ext uri="{FF2B5EF4-FFF2-40B4-BE49-F238E27FC236}">
                <a16:creationId xmlns:a16="http://schemas.microsoft.com/office/drawing/2014/main" id="{67C856BF-0E18-38BC-F27E-CC81CB72B94F}"/>
              </a:ext>
            </a:extLst>
          </p:cNvPr>
          <p:cNvGraphicFramePr>
            <a:graphicFrameLocks noGrp="1"/>
          </p:cNvGraphicFramePr>
          <p:nvPr>
            <p:extLst>
              <p:ext uri="{D42A27DB-BD31-4B8C-83A1-F6EECF244321}">
                <p14:modId xmlns:p14="http://schemas.microsoft.com/office/powerpoint/2010/main" val="656663219"/>
              </p:ext>
            </p:extLst>
          </p:nvPr>
        </p:nvGraphicFramePr>
        <p:xfrm>
          <a:off x="330680" y="33633770"/>
          <a:ext cx="5111514" cy="1402080"/>
        </p:xfrm>
        <a:graphic>
          <a:graphicData uri="http://schemas.openxmlformats.org/drawingml/2006/table">
            <a:tbl>
              <a:tblPr bandRow="1">
                <a:tableStyleId>{5C22544A-7EE6-4342-B048-85BDC9FD1C3A}</a:tableStyleId>
              </a:tblPr>
              <a:tblGrid>
                <a:gridCol w="5111514">
                  <a:extLst>
                    <a:ext uri="{9D8B030D-6E8A-4147-A177-3AD203B41FA5}">
                      <a16:colId xmlns:a16="http://schemas.microsoft.com/office/drawing/2014/main" val="1321438608"/>
                    </a:ext>
                  </a:extLst>
                </a:gridCol>
              </a:tblGrid>
              <a:tr h="0">
                <a:tc>
                  <a:txBody>
                    <a:bodyPr/>
                    <a:lstStyle/>
                    <a:p>
                      <a:pPr algn="l"/>
                      <a:r>
                        <a:rPr lang="es-ES" u="sng">
                          <a:solidFill>
                            <a:srgbClr val="697EC9"/>
                          </a:solidFill>
                          <a:effectLst/>
                          <a:hlinkClick r:id="rId6" tooltip="Ver loci asociados"/>
                        </a:rPr>
                        <a:t>ENFERMEDAD DE HUNTINGTON</a:t>
                      </a:r>
                      <a:endParaRPr lang="es-ES" u="sng">
                        <a:solidFill>
                          <a:srgbClr val="333333"/>
                        </a:solidFill>
                        <a:effectLst/>
                      </a:endParaRPr>
                    </a:p>
                  </a:txBody>
                  <a:tcPr marL="38100" marR="38100" marT="38100" marB="381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32559862"/>
                  </a:ext>
                </a:extLst>
              </a:tr>
              <a:tr h="0">
                <a:tc>
                  <a:txBody>
                    <a:bodyPr/>
                    <a:lstStyle/>
                    <a:p>
                      <a:pPr algn="l"/>
                      <a:r>
                        <a:rPr lang="es-ES" u="sng">
                          <a:solidFill>
                            <a:srgbClr val="697EC9"/>
                          </a:solidFill>
                          <a:effectLst/>
                          <a:hlinkClick r:id="rId7" tooltip="Ver loci asociados"/>
                        </a:rPr>
                        <a:t>Enfermedad de Huntington juvenil</a:t>
                      </a:r>
                      <a:endParaRPr lang="es-ES" u="sng">
                        <a:solidFill>
                          <a:srgbClr val="333333"/>
                        </a:solidFill>
                        <a:effectLst/>
                      </a:endParaRPr>
                    </a:p>
                  </a:txBody>
                  <a:tcPr marL="38100" marR="38100" marT="38100" marB="381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0F0F0"/>
                    </a:solidFill>
                  </a:tcPr>
                </a:tc>
                <a:extLst>
                  <a:ext uri="{0D108BD9-81ED-4DB2-BD59-A6C34878D82A}">
                    <a16:rowId xmlns:a16="http://schemas.microsoft.com/office/drawing/2014/main" val="1957109147"/>
                  </a:ext>
                </a:extLst>
              </a:tr>
              <a:tr h="0">
                <a:tc>
                  <a:txBody>
                    <a:bodyPr/>
                    <a:lstStyle/>
                    <a:p>
                      <a:pPr algn="l"/>
                      <a:r>
                        <a:rPr lang="es-ES" u="sng">
                          <a:solidFill>
                            <a:srgbClr val="697EC9"/>
                          </a:solidFill>
                          <a:effectLst/>
                          <a:hlinkClick r:id="rId8" tooltip="Ver loci asociados"/>
                        </a:rPr>
                        <a:t>SÍNDROME DE LOPES-MACIEL-RODAN</a:t>
                      </a:r>
                      <a:endParaRPr lang="es-ES" u="sng">
                        <a:solidFill>
                          <a:srgbClr val="333333"/>
                        </a:solidFill>
                        <a:effectLst/>
                      </a:endParaRPr>
                    </a:p>
                  </a:txBody>
                  <a:tcPr marL="38100" marR="38100" marT="38100" marB="381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21761954"/>
                  </a:ext>
                </a:extLst>
              </a:tr>
              <a:tr h="0">
                <a:tc>
                  <a:txBody>
                    <a:bodyPr/>
                    <a:lstStyle/>
                    <a:p>
                      <a:pPr algn="l"/>
                      <a:r>
                        <a:rPr lang="es-ES" u="sng" dirty="0">
                          <a:solidFill>
                            <a:srgbClr val="697EC9"/>
                          </a:solidFill>
                          <a:effectLst/>
                          <a:hlinkClick r:id="rId9" tooltip="Ver loci asociados"/>
                        </a:rPr>
                        <a:t>Discapacidad intelectual sindrómica no específica</a:t>
                      </a:r>
                      <a:endParaRPr lang="es-ES" u="sng" dirty="0">
                        <a:solidFill>
                          <a:srgbClr val="333333"/>
                        </a:solidFill>
                        <a:effectLst/>
                      </a:endParaRPr>
                    </a:p>
                  </a:txBody>
                  <a:tcPr marL="38100" marR="38100" marT="38100" marB="381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0F0F0"/>
                    </a:solidFill>
                  </a:tcPr>
                </a:tc>
                <a:extLst>
                  <a:ext uri="{0D108BD9-81ED-4DB2-BD59-A6C34878D82A}">
                    <a16:rowId xmlns:a16="http://schemas.microsoft.com/office/drawing/2014/main" val="2694034398"/>
                  </a:ext>
                </a:extLst>
              </a:tr>
            </a:tbl>
          </a:graphicData>
        </a:graphic>
      </p:graphicFrame>
      <p:sp>
        <p:nvSpPr>
          <p:cNvPr id="12" name="CuadroTexto 11">
            <a:extLst>
              <a:ext uri="{FF2B5EF4-FFF2-40B4-BE49-F238E27FC236}">
                <a16:creationId xmlns:a16="http://schemas.microsoft.com/office/drawing/2014/main" id="{82FBE3E5-EAA0-4D23-C19C-E9B4E155EA29}"/>
              </a:ext>
            </a:extLst>
          </p:cNvPr>
          <p:cNvSpPr txBox="1"/>
          <p:nvPr/>
        </p:nvSpPr>
        <p:spPr>
          <a:xfrm>
            <a:off x="330680" y="31002127"/>
            <a:ext cx="62025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4800" b="1" dirty="0">
                <a:latin typeface="Quire Sans"/>
                <a:cs typeface="Quire Sans"/>
              </a:rPr>
              <a:t>Gen HTT</a:t>
            </a:r>
          </a:p>
        </p:txBody>
      </p:sp>
      <p:sp>
        <p:nvSpPr>
          <p:cNvPr id="13" name="CuadroTexto 12">
            <a:extLst>
              <a:ext uri="{FF2B5EF4-FFF2-40B4-BE49-F238E27FC236}">
                <a16:creationId xmlns:a16="http://schemas.microsoft.com/office/drawing/2014/main" id="{98CEB16A-6E44-470F-2C6E-19F33156DE50}"/>
              </a:ext>
            </a:extLst>
          </p:cNvPr>
          <p:cNvSpPr txBox="1"/>
          <p:nvPr/>
        </p:nvSpPr>
        <p:spPr>
          <a:xfrm>
            <a:off x="28894456" y="1768198"/>
            <a:ext cx="497389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s-ES" sz="2800" dirty="0"/>
              <a:t>Dos de las 3 variantes relacionadas con </a:t>
            </a:r>
            <a:r>
              <a:rPr lang="es-ES" sz="2800" dirty="0">
                <a:hlinkClick r:id="rId7"/>
              </a:rPr>
              <a:t>Enfermedad de Huntington juvenil</a:t>
            </a:r>
            <a:r>
              <a:rPr lang="es-ES" sz="2800" dirty="0"/>
              <a:t> tienen como gen reportado </a:t>
            </a:r>
            <a:r>
              <a:rPr lang="es-ES" sz="2800" i="1" dirty="0"/>
              <a:t>FAN1</a:t>
            </a:r>
            <a:endParaRPr lang="es-ES" i="1" dirty="0"/>
          </a:p>
        </p:txBody>
      </p:sp>
      <p:sp>
        <p:nvSpPr>
          <p:cNvPr id="15" name="CuadroTexto 14">
            <a:extLst>
              <a:ext uri="{FF2B5EF4-FFF2-40B4-BE49-F238E27FC236}">
                <a16:creationId xmlns:a16="http://schemas.microsoft.com/office/drawing/2014/main" id="{B8C8482E-5C45-FD9F-34E0-AD8B094618BD}"/>
              </a:ext>
            </a:extLst>
          </p:cNvPr>
          <p:cNvSpPr txBox="1"/>
          <p:nvPr/>
        </p:nvSpPr>
        <p:spPr>
          <a:xfrm>
            <a:off x="28894456" y="800772"/>
            <a:ext cx="51444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4800" b="1" i="1" dirty="0">
                <a:latin typeface="Quire Sans"/>
                <a:cs typeface="Quire Sans"/>
              </a:rPr>
              <a:t>FAN1</a:t>
            </a:r>
          </a:p>
        </p:txBody>
      </p:sp>
    </p:spTree>
    <p:extLst>
      <p:ext uri="{BB962C8B-B14F-4D97-AF65-F5344CB8AC3E}">
        <p14:creationId xmlns:p14="http://schemas.microsoft.com/office/powerpoint/2010/main" val="1589411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AFC51B8B-A996-154E-43DC-DF56D98F2991}"/>
              </a:ext>
            </a:extLst>
          </p:cNvPr>
          <p:cNvSpPr/>
          <p:nvPr/>
        </p:nvSpPr>
        <p:spPr>
          <a:xfrm>
            <a:off x="5573487" y="1"/>
            <a:ext cx="6618514" cy="68579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E3EA6096-9846-E122-F60C-168A4B6B1DFC}"/>
              </a:ext>
            </a:extLst>
          </p:cNvPr>
          <p:cNvSpPr/>
          <p:nvPr/>
        </p:nvSpPr>
        <p:spPr>
          <a:xfrm>
            <a:off x="5581213" y="743486"/>
            <a:ext cx="6618513" cy="1211765"/>
          </a:xfrm>
          <a:prstGeom prst="rect">
            <a:avLst/>
          </a:prstGeom>
          <a:solidFill>
            <a:srgbClr val="FADF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5F56DEA2-6B11-F9D8-8D55-D1BEA7A9A0CE}"/>
              </a:ext>
            </a:extLst>
          </p:cNvPr>
          <p:cNvSpPr txBox="1"/>
          <p:nvPr/>
        </p:nvSpPr>
        <p:spPr>
          <a:xfrm>
            <a:off x="0" y="-78884"/>
            <a:ext cx="62025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dirty="0">
                <a:latin typeface="Quire Sans"/>
                <a:cs typeface="Quire Sans"/>
              </a:rPr>
              <a:t>Modificadores genéticos</a:t>
            </a:r>
          </a:p>
        </p:txBody>
      </p:sp>
      <p:pic>
        <p:nvPicPr>
          <p:cNvPr id="1028" name="Picture 4">
            <a:extLst>
              <a:ext uri="{FF2B5EF4-FFF2-40B4-BE49-F238E27FC236}">
                <a16:creationId xmlns:a16="http://schemas.microsoft.com/office/drawing/2014/main" id="{0C674534-4509-8E92-3356-B3C21FEF8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88" y="569530"/>
            <a:ext cx="4952003" cy="495200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28253A5-A6EC-DE60-098C-CF9A9A910DC9}"/>
              </a:ext>
            </a:extLst>
          </p:cNvPr>
          <p:cNvSpPr txBox="1"/>
          <p:nvPr/>
        </p:nvSpPr>
        <p:spPr>
          <a:xfrm>
            <a:off x="209987" y="5214367"/>
            <a:ext cx="49520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dirty="0"/>
              <a:t>Figura 6. </a:t>
            </a:r>
            <a:r>
              <a:rPr lang="es-MX" sz="1200" dirty="0"/>
              <a:t>Función de </a:t>
            </a:r>
            <a:r>
              <a:rPr lang="es-MX" sz="1200" i="1" dirty="0"/>
              <a:t>FAN1</a:t>
            </a:r>
            <a:r>
              <a:rPr lang="es-MX" sz="1200" dirty="0"/>
              <a:t> en la estabilización de las repeticiones CAG. </a:t>
            </a:r>
            <a:r>
              <a:rPr lang="es-MX" sz="1200" i="1" dirty="0"/>
              <a:t>FAN1</a:t>
            </a:r>
            <a:r>
              <a:rPr lang="es-MX" sz="1200" dirty="0"/>
              <a:t> tiene dos funciones distintas para estabilizar las repeticiones CAG. 1. Se une a MLH1 para restringir su reclutamiento por </a:t>
            </a:r>
            <a:r>
              <a:rPr lang="es-MX" sz="1200" i="1" dirty="0"/>
              <a:t>MSH3</a:t>
            </a:r>
            <a:r>
              <a:rPr lang="es-MX" sz="1200" dirty="0"/>
              <a:t>, inhibiendo el ensamblaje de un complejo </a:t>
            </a:r>
            <a:r>
              <a:rPr lang="es-MX" sz="1200" i="1" dirty="0"/>
              <a:t>MMR</a:t>
            </a:r>
            <a:r>
              <a:rPr lang="es-MX" sz="1200" dirty="0"/>
              <a:t> funcional que promovería la expansión de repeticiones CAG. 2. Promueve una reparación precisa a través de su actividad </a:t>
            </a:r>
            <a:r>
              <a:rPr lang="es-MX" sz="1200" dirty="0" err="1"/>
              <a:t>nucleasa</a:t>
            </a:r>
            <a:r>
              <a:rPr lang="es-MX" sz="1200" dirty="0"/>
              <a:t>. Estos datos resaltan una vía potencial para la terapéutica de HD en la atenuación de la expansión somática. Tomado y modificado de </a:t>
            </a:r>
            <a:r>
              <a:rPr lang="es-MX" sz="1200" dirty="0" err="1"/>
              <a:t>Goold</a:t>
            </a:r>
            <a:r>
              <a:rPr lang="es-MX" sz="1200" dirty="0"/>
              <a:t> </a:t>
            </a:r>
            <a:r>
              <a:rPr lang="es-MX" sz="1200" i="1" dirty="0"/>
              <a:t>et al.</a:t>
            </a:r>
            <a:r>
              <a:rPr lang="es-MX" sz="1200" dirty="0"/>
              <a:t> (2021).</a:t>
            </a:r>
            <a:endParaRPr lang="en-US" sz="1200" dirty="0"/>
          </a:p>
        </p:txBody>
      </p:sp>
      <p:sp>
        <p:nvSpPr>
          <p:cNvPr id="3" name="CuadroTexto 2">
            <a:extLst>
              <a:ext uri="{FF2B5EF4-FFF2-40B4-BE49-F238E27FC236}">
                <a16:creationId xmlns:a16="http://schemas.microsoft.com/office/drawing/2014/main" id="{B34B81B8-CDC3-5440-7D77-7FB04D1B9456}"/>
              </a:ext>
            </a:extLst>
          </p:cNvPr>
          <p:cNvSpPr txBox="1"/>
          <p:nvPr/>
        </p:nvSpPr>
        <p:spPr>
          <a:xfrm>
            <a:off x="5779473" y="781923"/>
            <a:ext cx="6049992"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2200" dirty="0"/>
              <a:t>FAN1: Proteína involucrada en la </a:t>
            </a:r>
            <a:r>
              <a:rPr lang="es-MX" sz="2200" b="1" dirty="0"/>
              <a:t>reparación de ADN</a:t>
            </a:r>
            <a:r>
              <a:rPr lang="es-MX" sz="2200" dirty="0"/>
              <a:t>, clave en la regulación de la expansión de las repeticiones CAG en el gen HTT.</a:t>
            </a:r>
          </a:p>
          <a:p>
            <a:pPr marL="0" lvl="1" algn="just"/>
            <a:endParaRPr lang="es-MX" sz="2200" dirty="0"/>
          </a:p>
          <a:p>
            <a:pPr marL="0" lvl="1" algn="just"/>
            <a:r>
              <a:rPr lang="es-MX" sz="2200" dirty="0"/>
              <a:t>Variantes de FAN1 que </a:t>
            </a:r>
            <a:r>
              <a:rPr lang="es-MX" sz="2200" b="1" dirty="0"/>
              <a:t>disminuyen su expresión </a:t>
            </a:r>
            <a:r>
              <a:rPr lang="es-MX" sz="2200" dirty="0"/>
              <a:t>están asociadas con una </a:t>
            </a:r>
            <a:r>
              <a:rPr lang="es-MX" sz="2200" b="1" dirty="0"/>
              <a:t>aceleración del inicio de la enfermedad</a:t>
            </a:r>
            <a:r>
              <a:rPr lang="es-MX" sz="2200" dirty="0"/>
              <a:t> (Porro </a:t>
            </a:r>
            <a:r>
              <a:rPr lang="es-MX" sz="2200" i="1" dirty="0"/>
              <a:t>et al</a:t>
            </a:r>
            <a:r>
              <a:rPr lang="es-MX" sz="2200" dirty="0"/>
              <a:t>., 2021; Deshmukh et al., 2021).</a:t>
            </a:r>
          </a:p>
          <a:p>
            <a:pPr marL="0" lvl="1" algn="just"/>
            <a:endParaRPr lang="es-MX" sz="2200" dirty="0"/>
          </a:p>
          <a:p>
            <a:pPr marL="0" lvl="1" algn="just"/>
            <a:r>
              <a:rPr lang="es-MX" sz="2200" dirty="0"/>
              <a:t>Variantes que </a:t>
            </a:r>
            <a:r>
              <a:rPr lang="es-MX" sz="2200" b="1" dirty="0"/>
              <a:t>aumentan la expresión </a:t>
            </a:r>
            <a:r>
              <a:rPr lang="es-MX" sz="2200" dirty="0"/>
              <a:t>de FAN1 </a:t>
            </a:r>
            <a:r>
              <a:rPr lang="es-MX" sz="2200" b="1" dirty="0"/>
              <a:t>retrasan la aparición </a:t>
            </a:r>
            <a:r>
              <a:rPr lang="es-MX" sz="2200" dirty="0"/>
              <a:t>en 1.4 años (Wright </a:t>
            </a:r>
            <a:r>
              <a:rPr lang="es-MX" sz="2200" i="1" dirty="0"/>
              <a:t>et al</a:t>
            </a:r>
            <a:r>
              <a:rPr lang="es-MX" sz="2200" dirty="0"/>
              <a:t>., 2020).</a:t>
            </a:r>
            <a:endParaRPr lang="en-US" sz="2200" dirty="0"/>
          </a:p>
        </p:txBody>
      </p:sp>
      <p:sp>
        <p:nvSpPr>
          <p:cNvPr id="7" name="CuadroTexto 6">
            <a:extLst>
              <a:ext uri="{FF2B5EF4-FFF2-40B4-BE49-F238E27FC236}">
                <a16:creationId xmlns:a16="http://schemas.microsoft.com/office/drawing/2014/main" id="{78AE6AB8-17A8-264C-F584-C3F41F7AE90E}"/>
              </a:ext>
            </a:extLst>
          </p:cNvPr>
          <p:cNvSpPr txBox="1"/>
          <p:nvPr/>
        </p:nvSpPr>
        <p:spPr>
          <a:xfrm>
            <a:off x="5779473" y="-30225"/>
            <a:ext cx="62025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400" b="1" dirty="0">
                <a:latin typeface="Quire Sans"/>
                <a:cs typeface="Quire Sans"/>
              </a:rPr>
              <a:t>FAN1: Modificador Genético Clave en la Enfermedad de Huntington</a:t>
            </a:r>
          </a:p>
        </p:txBody>
      </p:sp>
      <p:grpSp>
        <p:nvGrpSpPr>
          <p:cNvPr id="12" name="Grupo 11">
            <a:extLst>
              <a:ext uri="{FF2B5EF4-FFF2-40B4-BE49-F238E27FC236}">
                <a16:creationId xmlns:a16="http://schemas.microsoft.com/office/drawing/2014/main" id="{CE0D73C0-77C2-416C-ADF0-379F5C52271E}"/>
              </a:ext>
            </a:extLst>
          </p:cNvPr>
          <p:cNvGrpSpPr/>
          <p:nvPr/>
        </p:nvGrpSpPr>
        <p:grpSpPr>
          <a:xfrm>
            <a:off x="5834743" y="4916071"/>
            <a:ext cx="6302379" cy="1891270"/>
            <a:chOff x="5834743" y="4916071"/>
            <a:chExt cx="6302379" cy="1891270"/>
          </a:xfrm>
        </p:grpSpPr>
        <p:pic>
          <p:nvPicPr>
            <p:cNvPr id="13" name="Imagen 12" descr="Escala de tiempo&#10;&#10;Descripción generada automáticamente con confianza baja">
              <a:extLst>
                <a:ext uri="{FF2B5EF4-FFF2-40B4-BE49-F238E27FC236}">
                  <a16:creationId xmlns:a16="http://schemas.microsoft.com/office/drawing/2014/main" id="{BF84F0EC-11A0-5B9B-984A-B9E6061A6543}"/>
                </a:ext>
              </a:extLst>
            </p:cNvPr>
            <p:cNvPicPr>
              <a:picLocks noChangeAspect="1"/>
            </p:cNvPicPr>
            <p:nvPr/>
          </p:nvPicPr>
          <p:blipFill>
            <a:blip r:embed="rId4">
              <a:extLst>
                <a:ext uri="{28A0092B-C50C-407E-A947-70E740481C1C}">
                  <a14:useLocalDpi xmlns:a14="http://schemas.microsoft.com/office/drawing/2010/main" val="0"/>
                </a:ext>
              </a:extLst>
            </a:blip>
            <a:srcRect t="31383" r="27612" b="15294"/>
            <a:stretch/>
          </p:blipFill>
          <p:spPr>
            <a:xfrm>
              <a:off x="5834743" y="5015792"/>
              <a:ext cx="4299485" cy="1791549"/>
            </a:xfrm>
            <a:prstGeom prst="rect">
              <a:avLst/>
            </a:prstGeom>
          </p:spPr>
        </p:pic>
        <p:sp>
          <p:nvSpPr>
            <p:cNvPr id="14" name="CuadroTexto 13">
              <a:extLst>
                <a:ext uri="{FF2B5EF4-FFF2-40B4-BE49-F238E27FC236}">
                  <a16:creationId xmlns:a16="http://schemas.microsoft.com/office/drawing/2014/main" id="{0863ED59-C493-E9DB-B668-5553242BD8AD}"/>
                </a:ext>
              </a:extLst>
            </p:cNvPr>
            <p:cNvSpPr txBox="1"/>
            <p:nvPr/>
          </p:nvSpPr>
          <p:spPr>
            <a:xfrm>
              <a:off x="10269753" y="4916071"/>
              <a:ext cx="1867369" cy="646331"/>
            </a:xfrm>
            <a:prstGeom prst="rect">
              <a:avLst/>
            </a:prstGeom>
            <a:noFill/>
          </p:spPr>
          <p:txBody>
            <a:bodyPr wrap="square">
              <a:spAutoFit/>
            </a:bodyPr>
            <a:lstStyle/>
            <a:p>
              <a:pPr algn="r"/>
              <a:r>
                <a:rPr lang="es-CO" sz="900" dirty="0"/>
                <a:t>La expansión de las repeticiones provoca el deslizamiento de la cadena de ADN y una </a:t>
              </a:r>
              <a:r>
                <a:rPr lang="es-CO" sz="900" b="1" dirty="0"/>
                <a:t>reparación aberrante </a:t>
              </a:r>
              <a:r>
                <a:rPr lang="es-CO" sz="900" dirty="0"/>
                <a:t>del ADN</a:t>
              </a:r>
            </a:p>
          </p:txBody>
        </p:sp>
        <p:sp>
          <p:nvSpPr>
            <p:cNvPr id="15" name="CuadroTexto 14">
              <a:extLst>
                <a:ext uri="{FF2B5EF4-FFF2-40B4-BE49-F238E27FC236}">
                  <a16:creationId xmlns:a16="http://schemas.microsoft.com/office/drawing/2014/main" id="{E3CADA94-B709-E6BF-F25E-A067621AAB38}"/>
                </a:ext>
              </a:extLst>
            </p:cNvPr>
            <p:cNvSpPr txBox="1"/>
            <p:nvPr/>
          </p:nvSpPr>
          <p:spPr>
            <a:xfrm>
              <a:off x="10002369" y="5557496"/>
              <a:ext cx="1867369" cy="646331"/>
            </a:xfrm>
            <a:prstGeom prst="rect">
              <a:avLst/>
            </a:prstGeom>
            <a:noFill/>
          </p:spPr>
          <p:txBody>
            <a:bodyPr wrap="square">
              <a:spAutoFit/>
            </a:bodyPr>
            <a:lstStyle/>
            <a:p>
              <a:pPr algn="r"/>
              <a:r>
                <a:rPr lang="es-MX" sz="900" dirty="0"/>
                <a:t>Posible modulación de la maquinaria de </a:t>
              </a:r>
              <a:r>
                <a:rPr lang="es-MX" sz="900" b="1" dirty="0"/>
                <a:t>reparación del ADN </a:t>
              </a:r>
              <a:r>
                <a:rPr lang="es-MX" sz="900" dirty="0"/>
                <a:t>mediante moléculas pequeñas</a:t>
              </a:r>
              <a:endParaRPr lang="es-CO" sz="900" dirty="0"/>
            </a:p>
          </p:txBody>
        </p:sp>
        <p:cxnSp>
          <p:nvCxnSpPr>
            <p:cNvPr id="16" name="Conector recto de flecha 15">
              <a:extLst>
                <a:ext uri="{FF2B5EF4-FFF2-40B4-BE49-F238E27FC236}">
                  <a16:creationId xmlns:a16="http://schemas.microsoft.com/office/drawing/2014/main" id="{5D4C135E-8396-DDF5-55B1-7E5169297423}"/>
                </a:ext>
              </a:extLst>
            </p:cNvPr>
            <p:cNvCxnSpPr>
              <a:cxnSpLocks/>
            </p:cNvCxnSpPr>
            <p:nvPr/>
          </p:nvCxnSpPr>
          <p:spPr>
            <a:xfrm>
              <a:off x="10167161" y="5225322"/>
              <a:ext cx="196263" cy="0"/>
            </a:xfrm>
            <a:prstGeom prst="straightConnector1">
              <a:avLst/>
            </a:prstGeom>
            <a:ln w="28575">
              <a:solidFill>
                <a:srgbClr val="B33E13"/>
              </a:solidFill>
              <a:tailEnd type="triangle"/>
            </a:ln>
          </p:spPr>
          <p:style>
            <a:lnRef idx="2">
              <a:schemeClr val="accent1"/>
            </a:lnRef>
            <a:fillRef idx="0">
              <a:schemeClr val="accent1"/>
            </a:fillRef>
            <a:effectRef idx="1">
              <a:schemeClr val="accent1"/>
            </a:effectRef>
            <a:fontRef idx="minor">
              <a:schemeClr val="tx1"/>
            </a:fontRef>
          </p:style>
        </p:cxnSp>
      </p:grpSp>
      <p:pic>
        <p:nvPicPr>
          <p:cNvPr id="17" name="Picture 2" descr="Outreach - About - Europe PMC">
            <a:extLst>
              <a:ext uri="{FF2B5EF4-FFF2-40B4-BE49-F238E27FC236}">
                <a16:creationId xmlns:a16="http://schemas.microsoft.com/office/drawing/2014/main" id="{01002E5F-DCB7-7A1D-8B4E-67ADA4FC1F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41" y="453152"/>
            <a:ext cx="1504837" cy="34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189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AFC51B8B-A996-154E-43DC-DF56D98F2991}"/>
              </a:ext>
            </a:extLst>
          </p:cNvPr>
          <p:cNvSpPr/>
          <p:nvPr/>
        </p:nvSpPr>
        <p:spPr>
          <a:xfrm>
            <a:off x="5573487" y="1"/>
            <a:ext cx="6618514" cy="68579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E3EA6096-9846-E122-F60C-168A4B6B1DFC}"/>
              </a:ext>
            </a:extLst>
          </p:cNvPr>
          <p:cNvSpPr/>
          <p:nvPr/>
        </p:nvSpPr>
        <p:spPr>
          <a:xfrm>
            <a:off x="5571485" y="2125178"/>
            <a:ext cx="6618513" cy="1468473"/>
          </a:xfrm>
          <a:prstGeom prst="rect">
            <a:avLst/>
          </a:prstGeom>
          <a:solidFill>
            <a:srgbClr val="FADF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5F56DEA2-6B11-F9D8-8D55-D1BEA7A9A0CE}"/>
              </a:ext>
            </a:extLst>
          </p:cNvPr>
          <p:cNvSpPr txBox="1"/>
          <p:nvPr/>
        </p:nvSpPr>
        <p:spPr>
          <a:xfrm>
            <a:off x="0" y="-78884"/>
            <a:ext cx="62025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dirty="0">
                <a:latin typeface="Quire Sans"/>
                <a:cs typeface="Quire Sans"/>
              </a:rPr>
              <a:t>Modificadores genéticos</a:t>
            </a:r>
          </a:p>
        </p:txBody>
      </p:sp>
      <p:pic>
        <p:nvPicPr>
          <p:cNvPr id="1028" name="Picture 4">
            <a:extLst>
              <a:ext uri="{FF2B5EF4-FFF2-40B4-BE49-F238E27FC236}">
                <a16:creationId xmlns:a16="http://schemas.microsoft.com/office/drawing/2014/main" id="{0C674534-4509-8E92-3356-B3C21FEF8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88" y="569530"/>
            <a:ext cx="4952003" cy="495200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28253A5-A6EC-DE60-098C-CF9A9A910DC9}"/>
              </a:ext>
            </a:extLst>
          </p:cNvPr>
          <p:cNvSpPr txBox="1"/>
          <p:nvPr/>
        </p:nvSpPr>
        <p:spPr>
          <a:xfrm>
            <a:off x="209987" y="5214367"/>
            <a:ext cx="49520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dirty="0"/>
              <a:t>Figura 6. </a:t>
            </a:r>
            <a:r>
              <a:rPr lang="es-MX" sz="1200" dirty="0"/>
              <a:t>Función de </a:t>
            </a:r>
            <a:r>
              <a:rPr lang="es-MX" sz="1200" i="1" dirty="0"/>
              <a:t>FAN1</a:t>
            </a:r>
            <a:r>
              <a:rPr lang="es-MX" sz="1200" dirty="0"/>
              <a:t> en la estabilización de las repeticiones CAG. </a:t>
            </a:r>
            <a:r>
              <a:rPr lang="es-MX" sz="1200" i="1" dirty="0"/>
              <a:t>FAN1</a:t>
            </a:r>
            <a:r>
              <a:rPr lang="es-MX" sz="1200" dirty="0"/>
              <a:t> tiene dos funciones distintas para estabilizar las repeticiones CAG. 1. Se une a MLH1 para restringir su reclutamiento por </a:t>
            </a:r>
            <a:r>
              <a:rPr lang="es-MX" sz="1200" i="1" dirty="0"/>
              <a:t>MSH3</a:t>
            </a:r>
            <a:r>
              <a:rPr lang="es-MX" sz="1200" dirty="0"/>
              <a:t>, inhibiendo el ensamblaje de un complejo </a:t>
            </a:r>
            <a:r>
              <a:rPr lang="es-MX" sz="1200" i="1" dirty="0"/>
              <a:t>MMR</a:t>
            </a:r>
            <a:r>
              <a:rPr lang="es-MX" sz="1200" dirty="0"/>
              <a:t> funcional que promovería la expansión de repeticiones CAG. 2. Promueve una reparación precisa a través de su actividad </a:t>
            </a:r>
            <a:r>
              <a:rPr lang="es-MX" sz="1200" dirty="0" err="1"/>
              <a:t>nucleasa</a:t>
            </a:r>
            <a:r>
              <a:rPr lang="es-MX" sz="1200" dirty="0"/>
              <a:t>. Estos datos resaltan una vía potencial para la terapéutica de HD en la atenuación de la expansión somática. Tomado y modificado de </a:t>
            </a:r>
            <a:r>
              <a:rPr lang="es-MX" sz="1200" dirty="0" err="1"/>
              <a:t>Goold</a:t>
            </a:r>
            <a:r>
              <a:rPr lang="es-MX" sz="1200" dirty="0"/>
              <a:t> </a:t>
            </a:r>
            <a:r>
              <a:rPr lang="es-MX" sz="1200" i="1" dirty="0"/>
              <a:t>et al.</a:t>
            </a:r>
            <a:r>
              <a:rPr lang="es-MX" sz="1200" dirty="0"/>
              <a:t> (2021).</a:t>
            </a:r>
            <a:endParaRPr lang="en-US" sz="1200" dirty="0"/>
          </a:p>
        </p:txBody>
      </p:sp>
      <p:sp>
        <p:nvSpPr>
          <p:cNvPr id="3" name="CuadroTexto 2">
            <a:extLst>
              <a:ext uri="{FF2B5EF4-FFF2-40B4-BE49-F238E27FC236}">
                <a16:creationId xmlns:a16="http://schemas.microsoft.com/office/drawing/2014/main" id="{A9425B77-5EF1-9205-B02C-18D29EEE0F28}"/>
              </a:ext>
            </a:extLst>
          </p:cNvPr>
          <p:cNvSpPr txBox="1"/>
          <p:nvPr/>
        </p:nvSpPr>
        <p:spPr>
          <a:xfrm>
            <a:off x="5779473" y="781923"/>
            <a:ext cx="6049992"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2200" dirty="0"/>
              <a:t>FAN1: Proteína involucrada en la </a:t>
            </a:r>
            <a:r>
              <a:rPr lang="es-MX" sz="2200" b="1" dirty="0"/>
              <a:t>reparación de ADN</a:t>
            </a:r>
            <a:r>
              <a:rPr lang="es-MX" sz="2200" dirty="0"/>
              <a:t>, clave en la regulación de la expansión de las repeticiones CAG en el gen HTT.</a:t>
            </a:r>
          </a:p>
          <a:p>
            <a:pPr marL="0" lvl="1" algn="just"/>
            <a:endParaRPr lang="es-MX" sz="2200" dirty="0"/>
          </a:p>
          <a:p>
            <a:pPr marL="0" lvl="1" algn="just"/>
            <a:r>
              <a:rPr lang="es-MX" sz="2200" dirty="0"/>
              <a:t>Variantes de FAN1 que </a:t>
            </a:r>
            <a:r>
              <a:rPr lang="es-MX" sz="2200" b="1" dirty="0"/>
              <a:t>disminuyen su expresión </a:t>
            </a:r>
            <a:r>
              <a:rPr lang="es-MX" sz="2200" dirty="0"/>
              <a:t>están asociadas con una </a:t>
            </a:r>
            <a:r>
              <a:rPr lang="es-MX" sz="2200" b="1" dirty="0"/>
              <a:t>aceleración del inicio de la enfermedad</a:t>
            </a:r>
            <a:r>
              <a:rPr lang="es-MX" sz="2200" dirty="0"/>
              <a:t> (Porro </a:t>
            </a:r>
            <a:r>
              <a:rPr lang="es-MX" sz="2200" i="1" dirty="0"/>
              <a:t>et al</a:t>
            </a:r>
            <a:r>
              <a:rPr lang="es-MX" sz="2200" dirty="0"/>
              <a:t>., 2021; Deshmukh et al., 2021).</a:t>
            </a:r>
          </a:p>
          <a:p>
            <a:pPr marL="0" lvl="1" algn="just"/>
            <a:endParaRPr lang="es-MX" sz="2200" dirty="0"/>
          </a:p>
          <a:p>
            <a:pPr marL="0" lvl="1" algn="just"/>
            <a:r>
              <a:rPr lang="es-MX" sz="2200" dirty="0"/>
              <a:t>Variantes que </a:t>
            </a:r>
            <a:r>
              <a:rPr lang="es-MX" sz="2200" b="1" dirty="0"/>
              <a:t>aumentan la expresión </a:t>
            </a:r>
            <a:r>
              <a:rPr lang="es-MX" sz="2200" dirty="0"/>
              <a:t>de FAN1 </a:t>
            </a:r>
            <a:r>
              <a:rPr lang="es-MX" sz="2200" b="1" dirty="0"/>
              <a:t>retrasan la aparición </a:t>
            </a:r>
            <a:r>
              <a:rPr lang="es-MX" sz="2200" dirty="0"/>
              <a:t>en 1.4 años (Wright </a:t>
            </a:r>
            <a:r>
              <a:rPr lang="es-MX" sz="2200" i="1" dirty="0"/>
              <a:t>et al</a:t>
            </a:r>
            <a:r>
              <a:rPr lang="es-MX" sz="2200" dirty="0"/>
              <a:t>., 2020).</a:t>
            </a:r>
            <a:endParaRPr lang="en-US" sz="2200" dirty="0"/>
          </a:p>
        </p:txBody>
      </p:sp>
      <p:sp>
        <p:nvSpPr>
          <p:cNvPr id="6" name="CuadroTexto 5">
            <a:extLst>
              <a:ext uri="{FF2B5EF4-FFF2-40B4-BE49-F238E27FC236}">
                <a16:creationId xmlns:a16="http://schemas.microsoft.com/office/drawing/2014/main" id="{7F8E1D20-757A-5BCE-F572-1F88E208BA13}"/>
              </a:ext>
            </a:extLst>
          </p:cNvPr>
          <p:cNvSpPr txBox="1"/>
          <p:nvPr/>
        </p:nvSpPr>
        <p:spPr>
          <a:xfrm>
            <a:off x="5779473" y="-30225"/>
            <a:ext cx="62025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400" b="1" dirty="0">
                <a:latin typeface="Quire Sans"/>
                <a:cs typeface="Quire Sans"/>
              </a:rPr>
              <a:t>FAN1: Modificador Genético Clave en la Enfermedad de Huntington</a:t>
            </a:r>
          </a:p>
        </p:txBody>
      </p:sp>
      <p:grpSp>
        <p:nvGrpSpPr>
          <p:cNvPr id="7" name="Grupo 6">
            <a:extLst>
              <a:ext uri="{FF2B5EF4-FFF2-40B4-BE49-F238E27FC236}">
                <a16:creationId xmlns:a16="http://schemas.microsoft.com/office/drawing/2014/main" id="{9CC95FDB-BB95-CC36-D5A2-317CA4D2E682}"/>
              </a:ext>
            </a:extLst>
          </p:cNvPr>
          <p:cNvGrpSpPr/>
          <p:nvPr/>
        </p:nvGrpSpPr>
        <p:grpSpPr>
          <a:xfrm>
            <a:off x="5834743" y="4916071"/>
            <a:ext cx="6302379" cy="1891270"/>
            <a:chOff x="5834743" y="4916071"/>
            <a:chExt cx="6302379" cy="1891270"/>
          </a:xfrm>
        </p:grpSpPr>
        <p:pic>
          <p:nvPicPr>
            <p:cNvPr id="11" name="Imagen 10" descr="Escala de tiempo&#10;&#10;Descripción generada automáticamente con confianza baja">
              <a:extLst>
                <a:ext uri="{FF2B5EF4-FFF2-40B4-BE49-F238E27FC236}">
                  <a16:creationId xmlns:a16="http://schemas.microsoft.com/office/drawing/2014/main" id="{EC129DFE-C323-F359-71D1-A6C715988767}"/>
                </a:ext>
              </a:extLst>
            </p:cNvPr>
            <p:cNvPicPr>
              <a:picLocks noChangeAspect="1"/>
            </p:cNvPicPr>
            <p:nvPr/>
          </p:nvPicPr>
          <p:blipFill>
            <a:blip r:embed="rId4">
              <a:extLst>
                <a:ext uri="{28A0092B-C50C-407E-A947-70E740481C1C}">
                  <a14:useLocalDpi xmlns:a14="http://schemas.microsoft.com/office/drawing/2010/main" val="0"/>
                </a:ext>
              </a:extLst>
            </a:blip>
            <a:srcRect t="31383" r="27612" b="15294"/>
            <a:stretch/>
          </p:blipFill>
          <p:spPr>
            <a:xfrm>
              <a:off x="5834743" y="5015792"/>
              <a:ext cx="4299485" cy="1791549"/>
            </a:xfrm>
            <a:prstGeom prst="rect">
              <a:avLst/>
            </a:prstGeom>
          </p:spPr>
        </p:pic>
        <p:sp>
          <p:nvSpPr>
            <p:cNvPr id="12" name="CuadroTexto 11">
              <a:extLst>
                <a:ext uri="{FF2B5EF4-FFF2-40B4-BE49-F238E27FC236}">
                  <a16:creationId xmlns:a16="http://schemas.microsoft.com/office/drawing/2014/main" id="{0820E570-3188-C5EB-E188-C97D6ECC3D7B}"/>
                </a:ext>
              </a:extLst>
            </p:cNvPr>
            <p:cNvSpPr txBox="1"/>
            <p:nvPr/>
          </p:nvSpPr>
          <p:spPr>
            <a:xfrm>
              <a:off x="10269753" y="4916071"/>
              <a:ext cx="1867369" cy="646331"/>
            </a:xfrm>
            <a:prstGeom prst="rect">
              <a:avLst/>
            </a:prstGeom>
            <a:noFill/>
          </p:spPr>
          <p:txBody>
            <a:bodyPr wrap="square">
              <a:spAutoFit/>
            </a:bodyPr>
            <a:lstStyle/>
            <a:p>
              <a:pPr algn="r"/>
              <a:r>
                <a:rPr lang="es-CO" sz="900" dirty="0"/>
                <a:t>La expansión de las repeticiones provoca el deslizamiento de la cadena de ADN y una </a:t>
              </a:r>
              <a:r>
                <a:rPr lang="es-CO" sz="900" b="1" dirty="0"/>
                <a:t>reparación aberrante </a:t>
              </a:r>
              <a:r>
                <a:rPr lang="es-CO" sz="900" dirty="0"/>
                <a:t>del ADN</a:t>
              </a:r>
            </a:p>
          </p:txBody>
        </p:sp>
        <p:sp>
          <p:nvSpPr>
            <p:cNvPr id="13" name="CuadroTexto 12">
              <a:extLst>
                <a:ext uri="{FF2B5EF4-FFF2-40B4-BE49-F238E27FC236}">
                  <a16:creationId xmlns:a16="http://schemas.microsoft.com/office/drawing/2014/main" id="{4BF81539-C423-6600-2937-2B2C23847DC5}"/>
                </a:ext>
              </a:extLst>
            </p:cNvPr>
            <p:cNvSpPr txBox="1"/>
            <p:nvPr/>
          </p:nvSpPr>
          <p:spPr>
            <a:xfrm>
              <a:off x="10002369" y="5557496"/>
              <a:ext cx="1867369" cy="646331"/>
            </a:xfrm>
            <a:prstGeom prst="rect">
              <a:avLst/>
            </a:prstGeom>
            <a:noFill/>
          </p:spPr>
          <p:txBody>
            <a:bodyPr wrap="square">
              <a:spAutoFit/>
            </a:bodyPr>
            <a:lstStyle/>
            <a:p>
              <a:pPr algn="r"/>
              <a:r>
                <a:rPr lang="es-MX" sz="900" dirty="0"/>
                <a:t>Posible modulación de la maquinaria de </a:t>
              </a:r>
              <a:r>
                <a:rPr lang="es-MX" sz="900" b="1" dirty="0"/>
                <a:t>reparación del ADN </a:t>
              </a:r>
              <a:r>
                <a:rPr lang="es-MX" sz="900" dirty="0"/>
                <a:t>mediante moléculas pequeñas</a:t>
              </a:r>
              <a:endParaRPr lang="es-CO" sz="900" dirty="0"/>
            </a:p>
          </p:txBody>
        </p:sp>
        <p:cxnSp>
          <p:nvCxnSpPr>
            <p:cNvPr id="14" name="Conector recto de flecha 13">
              <a:extLst>
                <a:ext uri="{FF2B5EF4-FFF2-40B4-BE49-F238E27FC236}">
                  <a16:creationId xmlns:a16="http://schemas.microsoft.com/office/drawing/2014/main" id="{3C90B0CE-A6FF-BFFA-120B-7EEDC1898C8F}"/>
                </a:ext>
              </a:extLst>
            </p:cNvPr>
            <p:cNvCxnSpPr>
              <a:cxnSpLocks/>
            </p:cNvCxnSpPr>
            <p:nvPr/>
          </p:nvCxnSpPr>
          <p:spPr>
            <a:xfrm>
              <a:off x="10167161" y="5225322"/>
              <a:ext cx="196263" cy="0"/>
            </a:xfrm>
            <a:prstGeom prst="straightConnector1">
              <a:avLst/>
            </a:prstGeom>
            <a:ln w="28575">
              <a:solidFill>
                <a:srgbClr val="B33E13"/>
              </a:solidFill>
              <a:tailEnd type="triangle"/>
            </a:ln>
          </p:spPr>
          <p:style>
            <a:lnRef idx="2">
              <a:schemeClr val="accent1"/>
            </a:lnRef>
            <a:fillRef idx="0">
              <a:schemeClr val="accent1"/>
            </a:fillRef>
            <a:effectRef idx="1">
              <a:schemeClr val="accent1"/>
            </a:effectRef>
            <a:fontRef idx="minor">
              <a:schemeClr val="tx1"/>
            </a:fontRef>
          </p:style>
        </p:cxnSp>
      </p:grpSp>
      <p:pic>
        <p:nvPicPr>
          <p:cNvPr id="15" name="Picture 2" descr="Outreach - About - Europe PMC">
            <a:extLst>
              <a:ext uri="{FF2B5EF4-FFF2-40B4-BE49-F238E27FC236}">
                <a16:creationId xmlns:a16="http://schemas.microsoft.com/office/drawing/2014/main" id="{57614A57-176E-01E1-73DC-36F5D1838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41" y="453152"/>
            <a:ext cx="1504837" cy="34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56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AFC51B8B-A996-154E-43DC-DF56D98F2991}"/>
              </a:ext>
            </a:extLst>
          </p:cNvPr>
          <p:cNvSpPr/>
          <p:nvPr/>
        </p:nvSpPr>
        <p:spPr>
          <a:xfrm>
            <a:off x="5580513" y="-6491"/>
            <a:ext cx="6618514" cy="68579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E3EA6096-9846-E122-F60C-168A4B6B1DFC}"/>
              </a:ext>
            </a:extLst>
          </p:cNvPr>
          <p:cNvSpPr/>
          <p:nvPr/>
        </p:nvSpPr>
        <p:spPr>
          <a:xfrm>
            <a:off x="5563913" y="3831771"/>
            <a:ext cx="6618513" cy="1030514"/>
          </a:xfrm>
          <a:prstGeom prst="rect">
            <a:avLst/>
          </a:prstGeom>
          <a:solidFill>
            <a:srgbClr val="FADF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5F56DEA2-6B11-F9D8-8D55-D1BEA7A9A0CE}"/>
              </a:ext>
            </a:extLst>
          </p:cNvPr>
          <p:cNvSpPr txBox="1"/>
          <p:nvPr/>
        </p:nvSpPr>
        <p:spPr>
          <a:xfrm>
            <a:off x="0" y="-78884"/>
            <a:ext cx="62025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dirty="0">
                <a:latin typeface="Quire Sans"/>
                <a:cs typeface="Quire Sans"/>
              </a:rPr>
              <a:t>Modificadores genéticos</a:t>
            </a:r>
          </a:p>
        </p:txBody>
      </p:sp>
      <p:pic>
        <p:nvPicPr>
          <p:cNvPr id="1028" name="Picture 4">
            <a:extLst>
              <a:ext uri="{FF2B5EF4-FFF2-40B4-BE49-F238E27FC236}">
                <a16:creationId xmlns:a16="http://schemas.microsoft.com/office/drawing/2014/main" id="{0C674534-4509-8E92-3356-B3C21FEF8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88" y="569530"/>
            <a:ext cx="4952003" cy="495200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28253A5-A6EC-DE60-098C-CF9A9A910DC9}"/>
              </a:ext>
            </a:extLst>
          </p:cNvPr>
          <p:cNvSpPr txBox="1"/>
          <p:nvPr/>
        </p:nvSpPr>
        <p:spPr>
          <a:xfrm>
            <a:off x="209987" y="5214367"/>
            <a:ext cx="49520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dirty="0"/>
              <a:t>Figura 6. </a:t>
            </a:r>
            <a:r>
              <a:rPr lang="es-MX" sz="1200" dirty="0"/>
              <a:t>Función de </a:t>
            </a:r>
            <a:r>
              <a:rPr lang="es-MX" sz="1200" i="1" dirty="0"/>
              <a:t>FAN1</a:t>
            </a:r>
            <a:r>
              <a:rPr lang="es-MX" sz="1200" dirty="0"/>
              <a:t> en la estabilización de las repeticiones CAG. </a:t>
            </a:r>
            <a:r>
              <a:rPr lang="es-MX" sz="1200" i="1" dirty="0"/>
              <a:t>FAN1</a:t>
            </a:r>
            <a:r>
              <a:rPr lang="es-MX" sz="1200" dirty="0"/>
              <a:t> tiene dos funciones distintas para estabilizar las repeticiones CAG. 1. Se une a MLH1 para restringir su reclutamiento por </a:t>
            </a:r>
            <a:r>
              <a:rPr lang="es-MX" sz="1200" i="1" dirty="0"/>
              <a:t>MSH3</a:t>
            </a:r>
            <a:r>
              <a:rPr lang="es-MX" sz="1200" dirty="0"/>
              <a:t>, inhibiendo el ensamblaje de un complejo </a:t>
            </a:r>
            <a:r>
              <a:rPr lang="es-MX" sz="1200" i="1" dirty="0"/>
              <a:t>MMR</a:t>
            </a:r>
            <a:r>
              <a:rPr lang="es-MX" sz="1200" dirty="0"/>
              <a:t> funcional que promovería la expansión de repeticiones CAG. 2. Promueve una reparación precisa a través de su actividad </a:t>
            </a:r>
            <a:r>
              <a:rPr lang="es-MX" sz="1200" dirty="0" err="1"/>
              <a:t>nucleasa</a:t>
            </a:r>
            <a:r>
              <a:rPr lang="es-MX" sz="1200" dirty="0"/>
              <a:t>. Estos datos resaltan una vía potencial para la terapéutica de HD en la atenuación de la expansión somática. Tomado y modificado de </a:t>
            </a:r>
            <a:r>
              <a:rPr lang="es-MX" sz="1200" dirty="0" err="1"/>
              <a:t>Goold</a:t>
            </a:r>
            <a:r>
              <a:rPr lang="es-MX" sz="1200" dirty="0"/>
              <a:t> </a:t>
            </a:r>
            <a:r>
              <a:rPr lang="es-MX" sz="1200" i="1" dirty="0"/>
              <a:t>et al.</a:t>
            </a:r>
            <a:r>
              <a:rPr lang="es-MX" sz="1200" dirty="0"/>
              <a:t> (2021).</a:t>
            </a:r>
            <a:endParaRPr lang="en-US" sz="1200" dirty="0"/>
          </a:p>
        </p:txBody>
      </p:sp>
      <p:sp>
        <p:nvSpPr>
          <p:cNvPr id="3" name="CuadroTexto 2">
            <a:extLst>
              <a:ext uri="{FF2B5EF4-FFF2-40B4-BE49-F238E27FC236}">
                <a16:creationId xmlns:a16="http://schemas.microsoft.com/office/drawing/2014/main" id="{2FFFD8BD-2B57-EACF-9CAD-8ACCA0A81FA1}"/>
              </a:ext>
            </a:extLst>
          </p:cNvPr>
          <p:cNvSpPr txBox="1"/>
          <p:nvPr/>
        </p:nvSpPr>
        <p:spPr>
          <a:xfrm>
            <a:off x="5779473" y="781923"/>
            <a:ext cx="6049992"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2200" dirty="0"/>
              <a:t>FAN1: Proteína involucrada en la </a:t>
            </a:r>
            <a:r>
              <a:rPr lang="es-MX" sz="2200" b="1" dirty="0"/>
              <a:t>reparación de ADN</a:t>
            </a:r>
            <a:r>
              <a:rPr lang="es-MX" sz="2200" dirty="0"/>
              <a:t>, clave en la regulación de la expansión de las repeticiones CAG en el gen HTT.</a:t>
            </a:r>
          </a:p>
          <a:p>
            <a:pPr marL="0" lvl="1" algn="just"/>
            <a:endParaRPr lang="es-MX" sz="2200" dirty="0"/>
          </a:p>
          <a:p>
            <a:pPr marL="0" lvl="1" algn="just"/>
            <a:r>
              <a:rPr lang="es-MX" sz="2200" dirty="0"/>
              <a:t>Variantes de FAN1 que </a:t>
            </a:r>
            <a:r>
              <a:rPr lang="es-MX" sz="2200" b="1" dirty="0"/>
              <a:t>disminuyen su expresión </a:t>
            </a:r>
            <a:r>
              <a:rPr lang="es-MX" sz="2200" dirty="0"/>
              <a:t>están asociadas con una </a:t>
            </a:r>
            <a:r>
              <a:rPr lang="es-MX" sz="2200" b="1" dirty="0"/>
              <a:t>aceleración del inicio de la enfermedad</a:t>
            </a:r>
            <a:r>
              <a:rPr lang="es-MX" sz="2200" dirty="0"/>
              <a:t> (Porro </a:t>
            </a:r>
            <a:r>
              <a:rPr lang="es-MX" sz="2200" i="1" dirty="0"/>
              <a:t>et al</a:t>
            </a:r>
            <a:r>
              <a:rPr lang="es-MX" sz="2200" dirty="0"/>
              <a:t>., 2021; Deshmukh et al., 2021).</a:t>
            </a:r>
          </a:p>
          <a:p>
            <a:pPr marL="0" lvl="1" algn="just"/>
            <a:endParaRPr lang="es-MX" sz="2200" dirty="0"/>
          </a:p>
          <a:p>
            <a:pPr marL="0" lvl="1" algn="just"/>
            <a:r>
              <a:rPr lang="es-MX" sz="2200" dirty="0"/>
              <a:t>Variantes que </a:t>
            </a:r>
            <a:r>
              <a:rPr lang="es-MX" sz="2200" b="1" dirty="0"/>
              <a:t>aumentan la expresión </a:t>
            </a:r>
            <a:r>
              <a:rPr lang="es-MX" sz="2200" dirty="0"/>
              <a:t>de FAN1 </a:t>
            </a:r>
            <a:r>
              <a:rPr lang="es-MX" sz="2200" b="1" dirty="0"/>
              <a:t>retrasan la aparición </a:t>
            </a:r>
            <a:r>
              <a:rPr lang="es-MX" sz="2200" dirty="0"/>
              <a:t>en 1.4 años (Wright </a:t>
            </a:r>
            <a:r>
              <a:rPr lang="es-MX" sz="2200" i="1" dirty="0"/>
              <a:t>et al</a:t>
            </a:r>
            <a:r>
              <a:rPr lang="es-MX" sz="2200" dirty="0"/>
              <a:t>., 2020).</a:t>
            </a:r>
            <a:endParaRPr lang="en-US" sz="2200" dirty="0"/>
          </a:p>
        </p:txBody>
      </p:sp>
      <p:sp>
        <p:nvSpPr>
          <p:cNvPr id="6" name="CuadroTexto 5">
            <a:extLst>
              <a:ext uri="{FF2B5EF4-FFF2-40B4-BE49-F238E27FC236}">
                <a16:creationId xmlns:a16="http://schemas.microsoft.com/office/drawing/2014/main" id="{BB59FC4C-9B32-C5A3-AA7A-314185D1B6FE}"/>
              </a:ext>
            </a:extLst>
          </p:cNvPr>
          <p:cNvSpPr txBox="1"/>
          <p:nvPr/>
        </p:nvSpPr>
        <p:spPr>
          <a:xfrm>
            <a:off x="5779473" y="-30225"/>
            <a:ext cx="62025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400" b="1" dirty="0">
                <a:latin typeface="Quire Sans"/>
                <a:cs typeface="Quire Sans"/>
              </a:rPr>
              <a:t>FAN1: Modificador Genético Clave en la Enfermedad de Huntington</a:t>
            </a:r>
          </a:p>
        </p:txBody>
      </p:sp>
      <p:grpSp>
        <p:nvGrpSpPr>
          <p:cNvPr id="7" name="Grupo 6">
            <a:extLst>
              <a:ext uri="{FF2B5EF4-FFF2-40B4-BE49-F238E27FC236}">
                <a16:creationId xmlns:a16="http://schemas.microsoft.com/office/drawing/2014/main" id="{CE4AF8AC-B36E-55B2-8ED6-F8CA51ECA3DF}"/>
              </a:ext>
            </a:extLst>
          </p:cNvPr>
          <p:cNvGrpSpPr/>
          <p:nvPr/>
        </p:nvGrpSpPr>
        <p:grpSpPr>
          <a:xfrm>
            <a:off x="5834743" y="4916071"/>
            <a:ext cx="6302379" cy="1891270"/>
            <a:chOff x="5834743" y="4916071"/>
            <a:chExt cx="6302379" cy="1891270"/>
          </a:xfrm>
        </p:grpSpPr>
        <p:pic>
          <p:nvPicPr>
            <p:cNvPr id="11" name="Imagen 10" descr="Escala de tiempo&#10;&#10;Descripción generada automáticamente con confianza baja">
              <a:extLst>
                <a:ext uri="{FF2B5EF4-FFF2-40B4-BE49-F238E27FC236}">
                  <a16:creationId xmlns:a16="http://schemas.microsoft.com/office/drawing/2014/main" id="{E58F096D-B35D-5C14-2EB3-A27771CB62A0}"/>
                </a:ext>
              </a:extLst>
            </p:cNvPr>
            <p:cNvPicPr>
              <a:picLocks noChangeAspect="1"/>
            </p:cNvPicPr>
            <p:nvPr/>
          </p:nvPicPr>
          <p:blipFill>
            <a:blip r:embed="rId4">
              <a:extLst>
                <a:ext uri="{28A0092B-C50C-407E-A947-70E740481C1C}">
                  <a14:useLocalDpi xmlns:a14="http://schemas.microsoft.com/office/drawing/2010/main" val="0"/>
                </a:ext>
              </a:extLst>
            </a:blip>
            <a:srcRect t="31383" r="27612" b="15294"/>
            <a:stretch/>
          </p:blipFill>
          <p:spPr>
            <a:xfrm>
              <a:off x="5834743" y="5015792"/>
              <a:ext cx="4299485" cy="1791549"/>
            </a:xfrm>
            <a:prstGeom prst="rect">
              <a:avLst/>
            </a:prstGeom>
          </p:spPr>
        </p:pic>
        <p:sp>
          <p:nvSpPr>
            <p:cNvPr id="12" name="CuadroTexto 11">
              <a:extLst>
                <a:ext uri="{FF2B5EF4-FFF2-40B4-BE49-F238E27FC236}">
                  <a16:creationId xmlns:a16="http://schemas.microsoft.com/office/drawing/2014/main" id="{D73CA57A-5790-6498-84B9-890A5068A8DD}"/>
                </a:ext>
              </a:extLst>
            </p:cNvPr>
            <p:cNvSpPr txBox="1"/>
            <p:nvPr/>
          </p:nvSpPr>
          <p:spPr>
            <a:xfrm>
              <a:off x="10269753" y="4916071"/>
              <a:ext cx="1867369" cy="646331"/>
            </a:xfrm>
            <a:prstGeom prst="rect">
              <a:avLst/>
            </a:prstGeom>
            <a:noFill/>
          </p:spPr>
          <p:txBody>
            <a:bodyPr wrap="square">
              <a:spAutoFit/>
            </a:bodyPr>
            <a:lstStyle/>
            <a:p>
              <a:pPr algn="r"/>
              <a:r>
                <a:rPr lang="es-CO" sz="900" dirty="0"/>
                <a:t>La expansión de las repeticiones provoca el deslizamiento de la cadena de ADN y una </a:t>
              </a:r>
              <a:r>
                <a:rPr lang="es-CO" sz="900" b="1" dirty="0"/>
                <a:t>reparación aberrante </a:t>
              </a:r>
              <a:r>
                <a:rPr lang="es-CO" sz="900" dirty="0"/>
                <a:t>del ADN</a:t>
              </a:r>
            </a:p>
          </p:txBody>
        </p:sp>
        <p:sp>
          <p:nvSpPr>
            <p:cNvPr id="13" name="CuadroTexto 12">
              <a:extLst>
                <a:ext uri="{FF2B5EF4-FFF2-40B4-BE49-F238E27FC236}">
                  <a16:creationId xmlns:a16="http://schemas.microsoft.com/office/drawing/2014/main" id="{3771F7F2-0DB2-621F-2FB6-54AFDD07062E}"/>
                </a:ext>
              </a:extLst>
            </p:cNvPr>
            <p:cNvSpPr txBox="1"/>
            <p:nvPr/>
          </p:nvSpPr>
          <p:spPr>
            <a:xfrm>
              <a:off x="10002369" y="5557496"/>
              <a:ext cx="1867369" cy="646331"/>
            </a:xfrm>
            <a:prstGeom prst="rect">
              <a:avLst/>
            </a:prstGeom>
            <a:noFill/>
          </p:spPr>
          <p:txBody>
            <a:bodyPr wrap="square">
              <a:spAutoFit/>
            </a:bodyPr>
            <a:lstStyle/>
            <a:p>
              <a:pPr algn="r"/>
              <a:r>
                <a:rPr lang="es-MX" sz="900" dirty="0"/>
                <a:t>Posible modulación de la maquinaria de </a:t>
              </a:r>
              <a:r>
                <a:rPr lang="es-MX" sz="900" b="1" dirty="0"/>
                <a:t>reparación del ADN </a:t>
              </a:r>
              <a:r>
                <a:rPr lang="es-MX" sz="900" dirty="0"/>
                <a:t>mediante moléculas pequeñas</a:t>
              </a:r>
              <a:endParaRPr lang="es-CO" sz="900" dirty="0"/>
            </a:p>
          </p:txBody>
        </p:sp>
        <p:cxnSp>
          <p:nvCxnSpPr>
            <p:cNvPr id="14" name="Conector recto de flecha 13">
              <a:extLst>
                <a:ext uri="{FF2B5EF4-FFF2-40B4-BE49-F238E27FC236}">
                  <a16:creationId xmlns:a16="http://schemas.microsoft.com/office/drawing/2014/main" id="{5AF16DAB-D252-55A5-3395-478B0DA6BE8F}"/>
                </a:ext>
              </a:extLst>
            </p:cNvPr>
            <p:cNvCxnSpPr>
              <a:cxnSpLocks/>
            </p:cNvCxnSpPr>
            <p:nvPr/>
          </p:nvCxnSpPr>
          <p:spPr>
            <a:xfrm>
              <a:off x="10167161" y="5225322"/>
              <a:ext cx="196263" cy="0"/>
            </a:xfrm>
            <a:prstGeom prst="straightConnector1">
              <a:avLst/>
            </a:prstGeom>
            <a:ln w="28575">
              <a:solidFill>
                <a:srgbClr val="B33E13"/>
              </a:solidFill>
              <a:tailEnd type="triangle"/>
            </a:ln>
          </p:spPr>
          <p:style>
            <a:lnRef idx="2">
              <a:schemeClr val="accent1"/>
            </a:lnRef>
            <a:fillRef idx="0">
              <a:schemeClr val="accent1"/>
            </a:fillRef>
            <a:effectRef idx="1">
              <a:schemeClr val="accent1"/>
            </a:effectRef>
            <a:fontRef idx="minor">
              <a:schemeClr val="tx1"/>
            </a:fontRef>
          </p:style>
        </p:cxnSp>
      </p:grpSp>
      <p:sp>
        <p:nvSpPr>
          <p:cNvPr id="17" name="Rectángulo 16">
            <a:extLst>
              <a:ext uri="{FF2B5EF4-FFF2-40B4-BE49-F238E27FC236}">
                <a16:creationId xmlns:a16="http://schemas.microsoft.com/office/drawing/2014/main" id="{7F350F61-1C60-083B-7F16-343A5E82DF85}"/>
              </a:ext>
            </a:extLst>
          </p:cNvPr>
          <p:cNvSpPr/>
          <p:nvPr/>
        </p:nvSpPr>
        <p:spPr>
          <a:xfrm>
            <a:off x="7114" y="6917377"/>
            <a:ext cx="6618513" cy="55858"/>
          </a:xfrm>
          <a:prstGeom prst="rect">
            <a:avLst/>
          </a:prstGeom>
          <a:solidFill>
            <a:srgbClr val="FCECE4"/>
          </a:solidFill>
          <a:ln>
            <a:solidFill>
              <a:srgbClr val="FCEF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21" name="Picture 3">
            <a:extLst>
              <a:ext uri="{FF2B5EF4-FFF2-40B4-BE49-F238E27FC236}">
                <a16:creationId xmlns:a16="http://schemas.microsoft.com/office/drawing/2014/main" id="{63AD83ED-84E6-0F0C-4B8B-14E39C2677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503" b="5721"/>
          <a:stretch/>
        </p:blipFill>
        <p:spPr bwMode="auto">
          <a:xfrm>
            <a:off x="13492658" y="2919254"/>
            <a:ext cx="4908491" cy="24219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a:extLst>
              <a:ext uri="{FF2B5EF4-FFF2-40B4-BE49-F238E27FC236}">
                <a16:creationId xmlns:a16="http://schemas.microsoft.com/office/drawing/2014/main" id="{FC63C85D-18E1-5296-F43F-53214E132D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2542" b="5721"/>
          <a:stretch/>
        </p:blipFill>
        <p:spPr bwMode="auto">
          <a:xfrm>
            <a:off x="14866137" y="49299"/>
            <a:ext cx="2161532" cy="281594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5D60E1D6-2F7C-3452-C28D-781347DBB913}"/>
              </a:ext>
            </a:extLst>
          </p:cNvPr>
          <p:cNvSpPr txBox="1"/>
          <p:nvPr/>
        </p:nvSpPr>
        <p:spPr>
          <a:xfrm>
            <a:off x="13446284" y="5283286"/>
            <a:ext cx="503336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100" b="1" dirty="0"/>
              <a:t>Figura X. </a:t>
            </a:r>
            <a:r>
              <a:rPr lang="es-MX" sz="1100" dirty="0"/>
              <a:t>En ausencia de </a:t>
            </a:r>
            <a:r>
              <a:rPr lang="es-MX" sz="1100" i="1" dirty="0"/>
              <a:t>FAN1</a:t>
            </a:r>
            <a:r>
              <a:rPr lang="es-MX" sz="1100" dirty="0"/>
              <a:t> (FAN1-/-), </a:t>
            </a:r>
            <a:r>
              <a:rPr lang="es-MX" sz="1100" dirty="0" err="1"/>
              <a:t>MutL</a:t>
            </a:r>
            <a:r>
              <a:rPr lang="es-MX" sz="1100" dirty="0"/>
              <a:t>α (MLH1/PMS2) es reclutado a la lesión por MutSβ, que conduce a la activación de la MMR, la reparación propensa a errores y la expansión de CAG. La expresión de </a:t>
            </a:r>
            <a:r>
              <a:rPr lang="es-MX" sz="1100" i="1" dirty="0"/>
              <a:t>FAN1</a:t>
            </a:r>
            <a:r>
              <a:rPr lang="es-MX" sz="1100" dirty="0"/>
              <a:t> (FAN1+/+) puede estabilizar la repetición CAG secuestrando a </a:t>
            </a:r>
            <a:r>
              <a:rPr lang="es-MX" sz="1100" dirty="0" err="1"/>
              <a:t>MutL</a:t>
            </a:r>
            <a:r>
              <a:rPr lang="es-MX" sz="1100" dirty="0"/>
              <a:t>α. Alternativamente, la asociación </a:t>
            </a:r>
            <a:r>
              <a:rPr lang="es-MX" sz="1100" i="1" dirty="0"/>
              <a:t>de FAN1 </a:t>
            </a:r>
            <a:r>
              <a:rPr lang="es-MX" sz="1100" dirty="0"/>
              <a:t>con la repetición CAG facilita una reparación precisa, posiblemente reclutando componentes </a:t>
            </a:r>
            <a:r>
              <a:rPr lang="es-MX" sz="1100" i="1" dirty="0"/>
              <a:t>DDR</a:t>
            </a:r>
            <a:r>
              <a:rPr lang="es-MX" sz="1100" dirty="0"/>
              <a:t> o </a:t>
            </a:r>
            <a:r>
              <a:rPr lang="es-MX" sz="1100" i="1" dirty="0"/>
              <a:t>FAN1</a:t>
            </a:r>
            <a:r>
              <a:rPr lang="es-MX" sz="1100" dirty="0"/>
              <a:t> bloquea el acceso a la repetición CAG, impidiendo el acceso a los componentes MMR y la expansión CAG. Tomado y modificado de Goold </a:t>
            </a:r>
            <a:r>
              <a:rPr lang="es-MX" sz="1100" i="1" dirty="0"/>
              <a:t>et al. </a:t>
            </a:r>
            <a:r>
              <a:rPr lang="es-MX" sz="1100" dirty="0"/>
              <a:t>(2019).</a:t>
            </a:r>
            <a:endParaRPr lang="en-US" sz="1100" dirty="0"/>
          </a:p>
        </p:txBody>
      </p:sp>
      <p:sp>
        <p:nvSpPr>
          <p:cNvPr id="25" name="Rectangle 1">
            <a:extLst>
              <a:ext uri="{FF2B5EF4-FFF2-40B4-BE49-F238E27FC236}">
                <a16:creationId xmlns:a16="http://schemas.microsoft.com/office/drawing/2014/main" id="{C408F2F4-4AEB-D014-98AA-65E2B506DD14}"/>
              </a:ext>
            </a:extLst>
          </p:cNvPr>
          <p:cNvSpPr>
            <a:spLocks noChangeArrowheads="1"/>
          </p:cNvSpPr>
          <p:nvPr/>
        </p:nvSpPr>
        <p:spPr bwMode="auto">
          <a:xfrm>
            <a:off x="-8218341" y="3258108"/>
            <a:ext cx="6928258"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900" b="1" i="0" u="none" strike="noStrike" cap="none" normalizeH="0" baseline="0" dirty="0">
                <a:ln>
                  <a:noFill/>
                </a:ln>
                <a:solidFill>
                  <a:schemeClr val="tx1"/>
                </a:solidFill>
                <a:effectLst/>
              </a:rPr>
              <a:t>Efectos en la Expresión Génica</a:t>
            </a:r>
            <a:endParaRPr kumimoji="0" lang="es-CO" altLang="es-CO" sz="1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900" b="0" i="0" u="none" strike="noStrike" cap="none" normalizeH="0" baseline="0" dirty="0">
                <a:ln>
                  <a:noFill/>
                </a:ln>
                <a:solidFill>
                  <a:schemeClr val="tx1"/>
                </a:solidFill>
                <a:effectLst/>
              </a:rPr>
              <a:t>Los SNPs en la región </a:t>
            </a:r>
            <a:r>
              <a:rPr kumimoji="0" lang="es-CO" altLang="es-CO" sz="1900" b="1" i="0" u="none" strike="noStrike" cap="none" normalizeH="0" baseline="0" dirty="0">
                <a:ln>
                  <a:noFill/>
                </a:ln>
                <a:solidFill>
                  <a:schemeClr val="tx1"/>
                </a:solidFill>
                <a:effectLst/>
              </a:rPr>
              <a:t>3'UTR</a:t>
            </a:r>
            <a:r>
              <a:rPr kumimoji="0" lang="es-CO" altLang="es-CO" sz="1900" b="0" i="0" u="none" strike="noStrike" cap="none" normalizeH="0" baseline="0" dirty="0">
                <a:ln>
                  <a:noFill/>
                </a:ln>
                <a:solidFill>
                  <a:schemeClr val="tx1"/>
                </a:solidFill>
                <a:effectLst/>
              </a:rPr>
              <a:t> de </a:t>
            </a:r>
            <a:r>
              <a:rPr kumimoji="0" lang="es-CO" altLang="es-CO" sz="1900" b="0" i="1" u="none" strike="noStrike" cap="none" normalizeH="0" baseline="0" dirty="0">
                <a:ln>
                  <a:noFill/>
                </a:ln>
                <a:solidFill>
                  <a:schemeClr val="tx1"/>
                </a:solidFill>
                <a:effectLst/>
              </a:rPr>
              <a:t>FAN1</a:t>
            </a:r>
            <a:r>
              <a:rPr kumimoji="0" lang="es-CO" altLang="es-CO" sz="1900" b="0" i="0" u="none" strike="noStrike" cap="none" normalizeH="0" baseline="0" dirty="0">
                <a:ln>
                  <a:noFill/>
                </a:ln>
                <a:solidFill>
                  <a:schemeClr val="tx1"/>
                </a:solidFill>
                <a:effectLst/>
              </a:rPr>
              <a:t> pueden: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900" b="1" i="0" u="none" strike="noStrike" cap="none" normalizeH="0" baseline="0" dirty="0">
                <a:ln>
                  <a:noFill/>
                </a:ln>
                <a:solidFill>
                  <a:schemeClr val="tx1"/>
                </a:solidFill>
                <a:effectLst/>
              </a:rPr>
              <a:t> </a:t>
            </a:r>
            <a:r>
              <a:rPr lang="es-CO" altLang="es-CO" sz="1900" b="1" dirty="0"/>
              <a:t>Interferir en la e</a:t>
            </a:r>
            <a:r>
              <a:rPr kumimoji="0" lang="es-CO" altLang="es-CO" sz="1900" b="1" i="0" u="none" strike="noStrike" cap="none" normalizeH="0" baseline="0" dirty="0">
                <a:ln>
                  <a:noFill/>
                </a:ln>
                <a:solidFill>
                  <a:schemeClr val="tx1"/>
                </a:solidFill>
                <a:effectLst/>
              </a:rPr>
              <a:t>stabilidad del ARNm</a:t>
            </a:r>
            <a:r>
              <a:rPr kumimoji="0" lang="es-CO" altLang="es-CO" sz="1900" b="0" i="0" u="none" strike="noStrike" cap="none" normalizeH="0" baseline="0" dirty="0">
                <a:ln>
                  <a:noFill/>
                </a:ln>
                <a:solidFill>
                  <a:schemeClr val="tx1"/>
                </a:solidFill>
                <a:effectLst/>
              </a:rPr>
              <a:t> y su traducción, a trav</a:t>
            </a:r>
            <a:r>
              <a:rPr lang="es-CO" altLang="es-CO" sz="1900" dirty="0"/>
              <a:t>és de: </a:t>
            </a:r>
          </a:p>
          <a:p>
            <a:pPr lvl="2" eaLnBrk="0" fontAlgn="base" hangingPunct="0">
              <a:spcBef>
                <a:spcPct val="0"/>
              </a:spcBef>
              <a:spcAft>
                <a:spcPct val="0"/>
              </a:spcAft>
              <a:buFontTx/>
              <a:buChar char="•"/>
            </a:pPr>
            <a:r>
              <a:rPr lang="es-CO" altLang="es-CO" sz="1900" dirty="0"/>
              <a:t> </a:t>
            </a:r>
            <a:r>
              <a:rPr lang="es-CO" altLang="es-CO" sz="1900" b="1" dirty="0"/>
              <a:t>P</a:t>
            </a:r>
            <a:r>
              <a:rPr kumimoji="0" lang="es-CO" altLang="es-CO" sz="1900" b="1" i="0" u="none" strike="noStrike" cap="none" normalizeH="0" baseline="0" dirty="0">
                <a:ln>
                  <a:noFill/>
                </a:ln>
                <a:solidFill>
                  <a:schemeClr val="tx1"/>
                </a:solidFill>
                <a:effectLst/>
              </a:rPr>
              <a:t>oliadenilación</a:t>
            </a:r>
            <a:r>
              <a:rPr kumimoji="0" lang="es-CO" altLang="es-CO" sz="1900" b="0" i="0" u="none" strike="noStrike" cap="none" normalizeH="0" baseline="0" dirty="0">
                <a:ln>
                  <a:noFill/>
                </a:ln>
                <a:solidFill>
                  <a:schemeClr val="tx1"/>
                </a:solidFill>
                <a:effectLst/>
              </a:rPr>
              <a:t> e interacciones con proteínas reguladoras.</a:t>
            </a:r>
          </a:p>
          <a:p>
            <a:pPr lvl="2" eaLnBrk="0" fontAlgn="base" hangingPunct="0">
              <a:spcBef>
                <a:spcPct val="0"/>
              </a:spcBef>
              <a:spcAft>
                <a:spcPct val="0"/>
              </a:spcAft>
              <a:buFontTx/>
              <a:buChar char="•"/>
            </a:pPr>
            <a:r>
              <a:rPr kumimoji="0" lang="es-CO" altLang="es-CO" sz="1900" b="1" i="0" u="none" strike="noStrike" cap="none" normalizeH="0" baseline="0" dirty="0">
                <a:ln>
                  <a:noFill/>
                </a:ln>
                <a:solidFill>
                  <a:schemeClr val="tx1"/>
                </a:solidFill>
                <a:effectLst/>
              </a:rPr>
              <a:t> Interacciones con miARN</a:t>
            </a:r>
            <a:r>
              <a:rPr kumimoji="0" lang="es-CO" altLang="es-CO" sz="1900" b="0" i="0" u="none" strike="noStrike" cap="none" normalizeH="0" baseline="0" dirty="0">
                <a:ln>
                  <a:noFill/>
                </a:ln>
                <a:solidFill>
                  <a:schemeClr val="tx1"/>
                </a:solidFill>
                <a:effectLst/>
              </a:rPr>
              <a:t>, alterando el procesamiento del ARNm.</a:t>
            </a:r>
            <a:endParaRPr lang="es-CO" altLang="es-CO" sz="1900" dirty="0"/>
          </a:p>
          <a:p>
            <a:pPr lvl="2" eaLnBrk="0" fontAlgn="base" hangingPunct="0">
              <a:spcBef>
                <a:spcPct val="0"/>
              </a:spcBef>
              <a:spcAft>
                <a:spcPct val="0"/>
              </a:spcAft>
              <a:buFontTx/>
              <a:buChar char="•"/>
            </a:pPr>
            <a:r>
              <a:rPr kumimoji="0" lang="es-CO" altLang="es-CO" sz="1900" b="1" i="0" u="none" strike="noStrike" cap="none" normalizeH="0" baseline="0" dirty="0">
                <a:ln>
                  <a:noFill/>
                </a:ln>
                <a:solidFill>
                  <a:schemeClr val="tx1"/>
                </a:solidFill>
                <a:effectLst/>
              </a:rPr>
              <a:t> Inhibi</a:t>
            </a:r>
            <a:r>
              <a:rPr lang="es-CO" altLang="es-CO" sz="1900" b="1" dirty="0"/>
              <a:t>ción</a:t>
            </a:r>
            <a:r>
              <a:rPr kumimoji="0" lang="es-CO" altLang="es-CO" sz="1900" b="1" i="0" u="none" strike="noStrike" cap="none" normalizeH="0" baseline="0" dirty="0">
                <a:ln>
                  <a:noFill/>
                </a:ln>
                <a:solidFill>
                  <a:schemeClr val="tx1"/>
                </a:solidFill>
                <a:effectLst/>
              </a:rPr>
              <a:t> </a:t>
            </a:r>
            <a:r>
              <a:rPr lang="es-CO" altLang="es-CO" sz="1900" dirty="0"/>
              <a:t>d</a:t>
            </a:r>
            <a:r>
              <a:rPr kumimoji="0" lang="es-CO" altLang="es-CO" sz="1900" b="0" i="0" u="none" strike="noStrike" cap="none" normalizeH="0" baseline="0" dirty="0">
                <a:ln>
                  <a:noFill/>
                </a:ln>
                <a:solidFill>
                  <a:schemeClr val="tx1"/>
                </a:solidFill>
                <a:effectLst/>
              </a:rPr>
              <a:t>el transporte nuclear-citoplasmático, condiciendo a la </a:t>
            </a:r>
            <a:r>
              <a:rPr kumimoji="0" lang="es-CO" altLang="es-CO" sz="1900" b="1" i="0" u="none" strike="noStrike" cap="none" normalizeH="0" baseline="0" dirty="0">
                <a:ln>
                  <a:noFill/>
                </a:ln>
                <a:solidFill>
                  <a:schemeClr val="tx1"/>
                </a:solidFill>
                <a:effectLst/>
              </a:rPr>
              <a:t>reducción de la traducción,</a:t>
            </a:r>
            <a:r>
              <a:rPr kumimoji="0" lang="es-CO" altLang="es-CO" sz="1900" b="0" i="0" u="none" strike="noStrike" cap="none" normalizeH="0" baseline="0" dirty="0">
                <a:ln>
                  <a:noFill/>
                </a:ln>
                <a:solidFill>
                  <a:schemeClr val="tx1"/>
                </a:solidFill>
                <a:effectLst/>
              </a:rPr>
              <a:t> alterando la expresión de </a:t>
            </a:r>
            <a:r>
              <a:rPr kumimoji="0" lang="es-CO" altLang="es-CO" sz="1900" b="0" i="1" u="none" strike="noStrike" cap="none" normalizeH="0" baseline="0" dirty="0">
                <a:ln>
                  <a:noFill/>
                </a:ln>
                <a:solidFill>
                  <a:schemeClr val="tx1"/>
                </a:solidFill>
                <a:effectLst/>
              </a:rPr>
              <a:t>FAN1</a:t>
            </a:r>
            <a:endParaRPr lang="es-CO" altLang="es-CO" sz="1900" dirty="0"/>
          </a:p>
          <a:p>
            <a:pPr marL="457200" marR="0" lvl="1" indent="0" algn="l" defTabSz="914400" rtl="0" eaLnBrk="0" fontAlgn="base" latinLnBrk="0" hangingPunct="0">
              <a:lnSpc>
                <a:spcPct val="100000"/>
              </a:lnSpc>
              <a:spcBef>
                <a:spcPct val="0"/>
              </a:spcBef>
              <a:spcAft>
                <a:spcPct val="0"/>
              </a:spcAft>
              <a:buClrTx/>
              <a:buSzTx/>
              <a:tabLst/>
            </a:pPr>
            <a:r>
              <a:rPr kumimoji="0" lang="es-CO" altLang="es-CO" sz="1900" b="0" u="none" strike="noStrike" cap="none" normalizeH="0" baseline="0" dirty="0">
                <a:ln>
                  <a:noFill/>
                </a:ln>
                <a:solidFill>
                  <a:schemeClr val="tx1"/>
                </a:solidFill>
                <a:effectLst/>
              </a:rPr>
              <a:t>(</a:t>
            </a:r>
            <a:r>
              <a:rPr kumimoji="0" lang="es-CO" altLang="es-CO" sz="1900" b="0" u="none" strike="noStrike" cap="none" normalizeH="0" baseline="0" dirty="0" err="1">
                <a:ln>
                  <a:noFill/>
                </a:ln>
                <a:solidFill>
                  <a:schemeClr val="tx1"/>
                </a:solidFill>
                <a:effectLst/>
              </a:rPr>
              <a:t>Alshammari</a:t>
            </a:r>
            <a:r>
              <a:rPr kumimoji="0" lang="es-CO" altLang="es-CO" sz="1900" b="0" u="none" strike="noStrike" cap="none" normalizeH="0" baseline="0" dirty="0">
                <a:ln>
                  <a:noFill/>
                </a:ln>
                <a:solidFill>
                  <a:schemeClr val="tx1"/>
                </a:solidFill>
                <a:effectLst/>
              </a:rPr>
              <a:t>, 2018)</a:t>
            </a:r>
          </a:p>
        </p:txBody>
      </p:sp>
      <p:sp>
        <p:nvSpPr>
          <p:cNvPr id="26" name="CuadroTexto 25">
            <a:extLst>
              <a:ext uri="{FF2B5EF4-FFF2-40B4-BE49-F238E27FC236}">
                <a16:creationId xmlns:a16="http://schemas.microsoft.com/office/drawing/2014/main" id="{657C84B6-C3EC-89E6-671E-3D4A813695F8}"/>
              </a:ext>
            </a:extLst>
          </p:cNvPr>
          <p:cNvSpPr txBox="1"/>
          <p:nvPr/>
        </p:nvSpPr>
        <p:spPr>
          <a:xfrm>
            <a:off x="-7792306" y="16244"/>
            <a:ext cx="67421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3600" b="1" dirty="0">
                <a:latin typeface="Quire Sans"/>
                <a:cs typeface="Quire Sans"/>
              </a:rPr>
              <a:t>Variantes de SNP en FAN1 en pacientes con la EH</a:t>
            </a:r>
            <a:endParaRPr lang="es-ES" sz="3600" b="1" dirty="0">
              <a:latin typeface="Quire Sans"/>
              <a:cs typeface="Quire Sans"/>
            </a:endParaRPr>
          </a:p>
        </p:txBody>
      </p:sp>
      <p:sp>
        <p:nvSpPr>
          <p:cNvPr id="27" name="CuadroTexto 26">
            <a:extLst>
              <a:ext uri="{FF2B5EF4-FFF2-40B4-BE49-F238E27FC236}">
                <a16:creationId xmlns:a16="http://schemas.microsoft.com/office/drawing/2014/main" id="{42D6A14F-65B4-4A5B-F54C-47DEAEB4D436}"/>
              </a:ext>
            </a:extLst>
          </p:cNvPr>
          <p:cNvSpPr txBox="1"/>
          <p:nvPr/>
        </p:nvSpPr>
        <p:spPr>
          <a:xfrm>
            <a:off x="-8105262" y="1260372"/>
            <a:ext cx="6875120" cy="1862048"/>
          </a:xfrm>
          <a:prstGeom prst="rect">
            <a:avLst/>
          </a:prstGeom>
          <a:noFill/>
        </p:spPr>
        <p:txBody>
          <a:bodyPr wrap="square">
            <a:spAutoFit/>
          </a:bodyPr>
          <a:lstStyle/>
          <a:p>
            <a:pPr algn="just"/>
            <a:r>
              <a:rPr lang="es-MX" sz="2300" dirty="0"/>
              <a:t>El SNP identificado en </a:t>
            </a:r>
            <a:r>
              <a:rPr lang="es-MX" sz="2300" i="1" dirty="0"/>
              <a:t>FAN1</a:t>
            </a:r>
            <a:r>
              <a:rPr lang="es-MX" sz="2300" dirty="0"/>
              <a:t> de los pacientes con EH está en </a:t>
            </a:r>
            <a:r>
              <a:rPr lang="es-MX" sz="2300" b="1" dirty="0"/>
              <a:t>desequilibrio de ligamiento</a:t>
            </a:r>
            <a:r>
              <a:rPr lang="es-MX" sz="2300" dirty="0"/>
              <a:t> con SNPs en otros genes, lo que dificulta la identificación del SNP específico que modula la inestabilidad de las repeticiones CAG (Alshammari, 2018).</a:t>
            </a:r>
            <a:endParaRPr lang="es-CO" sz="2300" dirty="0"/>
          </a:p>
        </p:txBody>
      </p:sp>
      <p:pic>
        <p:nvPicPr>
          <p:cNvPr id="28" name="Picture 2" descr="Outreach - About - Europe PMC">
            <a:extLst>
              <a:ext uri="{FF2B5EF4-FFF2-40B4-BE49-F238E27FC236}">
                <a16:creationId xmlns:a16="http://schemas.microsoft.com/office/drawing/2014/main" id="{5D87D660-51DF-95DA-5F99-648E91B08F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41" y="453152"/>
            <a:ext cx="1504837" cy="348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7" descr="European Genome-Phenome Archive and European Variation Archive – Resources  for genetic variation in all species">
            <a:extLst>
              <a:ext uri="{FF2B5EF4-FFF2-40B4-BE49-F238E27FC236}">
                <a16:creationId xmlns:a16="http://schemas.microsoft.com/office/drawing/2014/main" id="{2D6224CA-2FC9-0AC1-8D97-1F8EF6A32E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67740" y="128164"/>
            <a:ext cx="1280246" cy="55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25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AFC51B8B-A996-154E-43DC-DF56D98F2991}"/>
              </a:ext>
            </a:extLst>
          </p:cNvPr>
          <p:cNvSpPr/>
          <p:nvPr/>
        </p:nvSpPr>
        <p:spPr>
          <a:xfrm>
            <a:off x="7114" y="1"/>
            <a:ext cx="6916338" cy="68579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E3EA6096-9846-E122-F60C-168A4B6B1DFC}"/>
              </a:ext>
            </a:extLst>
          </p:cNvPr>
          <p:cNvSpPr/>
          <p:nvPr/>
        </p:nvSpPr>
        <p:spPr>
          <a:xfrm>
            <a:off x="7114" y="1231173"/>
            <a:ext cx="6916338" cy="5626005"/>
          </a:xfrm>
          <a:prstGeom prst="rect">
            <a:avLst/>
          </a:prstGeom>
          <a:solidFill>
            <a:srgbClr val="FADF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Rectángulo 17">
            <a:extLst>
              <a:ext uri="{FF2B5EF4-FFF2-40B4-BE49-F238E27FC236}">
                <a16:creationId xmlns:a16="http://schemas.microsoft.com/office/drawing/2014/main" id="{13868536-1C35-7C1C-2913-7919D2F38D2A}"/>
              </a:ext>
            </a:extLst>
          </p:cNvPr>
          <p:cNvSpPr/>
          <p:nvPr/>
        </p:nvSpPr>
        <p:spPr>
          <a:xfrm>
            <a:off x="7114" y="3209204"/>
            <a:ext cx="6916338" cy="3629036"/>
          </a:xfrm>
          <a:prstGeom prst="rect">
            <a:avLst/>
          </a:prstGeom>
          <a:solidFill>
            <a:srgbClr val="FCECE4"/>
          </a:solidFill>
          <a:ln>
            <a:solidFill>
              <a:srgbClr val="FCEF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5F56DEA2-6B11-F9D8-8D55-D1BEA7A9A0CE}"/>
              </a:ext>
            </a:extLst>
          </p:cNvPr>
          <p:cNvSpPr txBox="1"/>
          <p:nvPr/>
        </p:nvSpPr>
        <p:spPr>
          <a:xfrm>
            <a:off x="-14923008" y="-78884"/>
            <a:ext cx="62025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dirty="0">
                <a:latin typeface="Quire Sans"/>
                <a:cs typeface="Quire Sans"/>
              </a:rPr>
              <a:t>Modificadores genéticos</a:t>
            </a:r>
          </a:p>
        </p:txBody>
      </p:sp>
      <p:pic>
        <p:nvPicPr>
          <p:cNvPr id="1028" name="Picture 4">
            <a:extLst>
              <a:ext uri="{FF2B5EF4-FFF2-40B4-BE49-F238E27FC236}">
                <a16:creationId xmlns:a16="http://schemas.microsoft.com/office/drawing/2014/main" id="{0C674534-4509-8E92-3356-B3C21FEF8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2700" y="569530"/>
            <a:ext cx="4952003" cy="495200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28253A5-A6EC-DE60-098C-CF9A9A910DC9}"/>
              </a:ext>
            </a:extLst>
          </p:cNvPr>
          <p:cNvSpPr txBox="1"/>
          <p:nvPr/>
        </p:nvSpPr>
        <p:spPr>
          <a:xfrm>
            <a:off x="-12152701" y="5214367"/>
            <a:ext cx="49520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dirty="0"/>
              <a:t>Figura 6. </a:t>
            </a:r>
            <a:r>
              <a:rPr lang="es-MX" sz="1200" dirty="0"/>
              <a:t>Función de </a:t>
            </a:r>
            <a:r>
              <a:rPr lang="es-MX" sz="1200" i="1" dirty="0"/>
              <a:t>FAN1</a:t>
            </a:r>
            <a:r>
              <a:rPr lang="es-MX" sz="1200" dirty="0"/>
              <a:t> en la estabilización de las repeticiones CAG. </a:t>
            </a:r>
            <a:r>
              <a:rPr lang="es-MX" sz="1200" i="1" dirty="0"/>
              <a:t>FAN1</a:t>
            </a:r>
            <a:r>
              <a:rPr lang="es-MX" sz="1200" dirty="0"/>
              <a:t> tiene dos funciones distintas para estabilizar las repeticiones CAG. 1. Se une a MLH1 para restringir su reclutamiento por </a:t>
            </a:r>
            <a:r>
              <a:rPr lang="es-MX" sz="1200" i="1" dirty="0"/>
              <a:t>MSH3</a:t>
            </a:r>
            <a:r>
              <a:rPr lang="es-MX" sz="1200" dirty="0"/>
              <a:t>, inhibiendo el ensamblaje de un complejo </a:t>
            </a:r>
            <a:r>
              <a:rPr lang="es-MX" sz="1200" i="1" dirty="0"/>
              <a:t>MMR</a:t>
            </a:r>
            <a:r>
              <a:rPr lang="es-MX" sz="1200" dirty="0"/>
              <a:t> funcional que promovería la expansión de repeticiones CAG. 2. Promueve una reparación precisa a través de su actividad </a:t>
            </a:r>
            <a:r>
              <a:rPr lang="es-MX" sz="1200" dirty="0" err="1"/>
              <a:t>nucleasa</a:t>
            </a:r>
            <a:r>
              <a:rPr lang="es-MX" sz="1200" dirty="0"/>
              <a:t>. Estos datos resaltan una vía potencial para la terapéutica de HD en la atenuación de la expansión somática. Tomado y modificado de </a:t>
            </a:r>
            <a:r>
              <a:rPr lang="es-MX" sz="1200" dirty="0" err="1"/>
              <a:t>Goold</a:t>
            </a:r>
            <a:r>
              <a:rPr lang="es-MX" sz="1200" dirty="0"/>
              <a:t> </a:t>
            </a:r>
            <a:r>
              <a:rPr lang="es-MX" sz="1200" i="1" dirty="0"/>
              <a:t>et al.</a:t>
            </a:r>
            <a:r>
              <a:rPr lang="es-MX" sz="1200" dirty="0"/>
              <a:t> (2021).</a:t>
            </a:r>
            <a:endParaRPr lang="en-US" sz="1200" dirty="0"/>
          </a:p>
        </p:txBody>
      </p:sp>
      <p:sp>
        <p:nvSpPr>
          <p:cNvPr id="5" name="CuadroTexto 4">
            <a:extLst>
              <a:ext uri="{FF2B5EF4-FFF2-40B4-BE49-F238E27FC236}">
                <a16:creationId xmlns:a16="http://schemas.microsoft.com/office/drawing/2014/main" id="{5F339219-83A9-888E-2959-2A84FD60792E}"/>
              </a:ext>
            </a:extLst>
          </p:cNvPr>
          <p:cNvSpPr txBox="1"/>
          <p:nvPr/>
        </p:nvSpPr>
        <p:spPr>
          <a:xfrm>
            <a:off x="140114" y="16244"/>
            <a:ext cx="67421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3600" b="1" dirty="0">
                <a:latin typeface="Quire Sans"/>
                <a:cs typeface="Quire Sans"/>
              </a:rPr>
              <a:t>Variantes de SNP en FAN1 en pacientes con la EH</a:t>
            </a:r>
            <a:endParaRPr lang="es-ES" sz="3600" b="1" dirty="0">
              <a:latin typeface="Quire Sans"/>
              <a:cs typeface="Quire Sans"/>
            </a:endParaRPr>
          </a:p>
        </p:txBody>
      </p:sp>
      <p:sp>
        <p:nvSpPr>
          <p:cNvPr id="8" name="CuadroTexto 7">
            <a:extLst>
              <a:ext uri="{FF2B5EF4-FFF2-40B4-BE49-F238E27FC236}">
                <a16:creationId xmlns:a16="http://schemas.microsoft.com/office/drawing/2014/main" id="{722E1076-2824-6424-4A52-026133C11B86}"/>
              </a:ext>
            </a:extLst>
          </p:cNvPr>
          <p:cNvSpPr txBox="1"/>
          <p:nvPr/>
        </p:nvSpPr>
        <p:spPr>
          <a:xfrm>
            <a:off x="13027152" y="36940"/>
            <a:ext cx="62025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dirty="0">
                <a:latin typeface="Quire Sans"/>
                <a:cs typeface="Quire Sans"/>
              </a:rPr>
              <a:t>-</a:t>
            </a:r>
          </a:p>
        </p:txBody>
      </p:sp>
      <p:sp>
        <p:nvSpPr>
          <p:cNvPr id="16" name="CuadroTexto 15">
            <a:extLst>
              <a:ext uri="{FF2B5EF4-FFF2-40B4-BE49-F238E27FC236}">
                <a16:creationId xmlns:a16="http://schemas.microsoft.com/office/drawing/2014/main" id="{68EF70BA-CAFB-6308-95F0-D95F6520C6B1}"/>
              </a:ext>
            </a:extLst>
          </p:cNvPr>
          <p:cNvSpPr txBox="1"/>
          <p:nvPr/>
        </p:nvSpPr>
        <p:spPr>
          <a:xfrm>
            <a:off x="7114" y="1260372"/>
            <a:ext cx="6875120" cy="1862048"/>
          </a:xfrm>
          <a:prstGeom prst="rect">
            <a:avLst/>
          </a:prstGeom>
          <a:noFill/>
        </p:spPr>
        <p:txBody>
          <a:bodyPr wrap="square">
            <a:spAutoFit/>
          </a:bodyPr>
          <a:lstStyle/>
          <a:p>
            <a:pPr algn="just"/>
            <a:r>
              <a:rPr lang="es-MX" sz="2300" dirty="0"/>
              <a:t>El SNP identificado en </a:t>
            </a:r>
            <a:r>
              <a:rPr lang="es-MX" sz="2300" i="1" dirty="0"/>
              <a:t>FAN1</a:t>
            </a:r>
            <a:r>
              <a:rPr lang="es-MX" sz="2300" dirty="0"/>
              <a:t> de los pacientes con EH está en </a:t>
            </a:r>
            <a:r>
              <a:rPr lang="es-MX" sz="2300" b="1" dirty="0"/>
              <a:t>desequilibrio de ligamiento</a:t>
            </a:r>
            <a:r>
              <a:rPr lang="es-MX" sz="2300" dirty="0"/>
              <a:t> con SNPs en otros genes, lo que dificulta la identificación del SNP específico que modula la inestabilidad de las repeticiones CAG (Alshammari, 2018).</a:t>
            </a:r>
            <a:endParaRPr lang="es-CO" sz="2300" dirty="0"/>
          </a:p>
        </p:txBody>
      </p:sp>
      <p:sp>
        <p:nvSpPr>
          <p:cNvPr id="17" name="Rectangle 1">
            <a:extLst>
              <a:ext uri="{FF2B5EF4-FFF2-40B4-BE49-F238E27FC236}">
                <a16:creationId xmlns:a16="http://schemas.microsoft.com/office/drawing/2014/main" id="{134F23AF-CA13-6209-9B64-28E94986B07A}"/>
              </a:ext>
            </a:extLst>
          </p:cNvPr>
          <p:cNvSpPr>
            <a:spLocks noChangeArrowheads="1"/>
          </p:cNvSpPr>
          <p:nvPr/>
        </p:nvSpPr>
        <p:spPr bwMode="auto">
          <a:xfrm>
            <a:off x="11255" y="3216544"/>
            <a:ext cx="6928258"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900" b="1" i="0" u="none" strike="noStrike" cap="none" normalizeH="0" baseline="0" dirty="0">
                <a:ln>
                  <a:noFill/>
                </a:ln>
                <a:solidFill>
                  <a:schemeClr val="tx1"/>
                </a:solidFill>
                <a:effectLst/>
              </a:rPr>
              <a:t>Efectos en la Expresión Génica</a:t>
            </a:r>
            <a:endParaRPr kumimoji="0" lang="es-CO" altLang="es-CO" sz="1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900" b="0" i="0" u="none" strike="noStrike" cap="none" normalizeH="0" baseline="0" dirty="0">
                <a:ln>
                  <a:noFill/>
                </a:ln>
                <a:solidFill>
                  <a:schemeClr val="tx1"/>
                </a:solidFill>
                <a:effectLst/>
              </a:rPr>
              <a:t>Los SNPs en la región </a:t>
            </a:r>
            <a:r>
              <a:rPr kumimoji="0" lang="es-CO" altLang="es-CO" sz="1900" b="1" i="0" u="none" strike="noStrike" cap="none" normalizeH="0" baseline="0" dirty="0">
                <a:ln>
                  <a:noFill/>
                </a:ln>
                <a:solidFill>
                  <a:schemeClr val="tx1"/>
                </a:solidFill>
                <a:effectLst/>
              </a:rPr>
              <a:t>3'UTR</a:t>
            </a:r>
            <a:r>
              <a:rPr kumimoji="0" lang="es-CO" altLang="es-CO" sz="1900" b="0" i="0" u="none" strike="noStrike" cap="none" normalizeH="0" baseline="0" dirty="0">
                <a:ln>
                  <a:noFill/>
                </a:ln>
                <a:solidFill>
                  <a:schemeClr val="tx1"/>
                </a:solidFill>
                <a:effectLst/>
              </a:rPr>
              <a:t> de </a:t>
            </a:r>
            <a:r>
              <a:rPr kumimoji="0" lang="es-CO" altLang="es-CO" sz="1900" b="0" i="1" u="none" strike="noStrike" cap="none" normalizeH="0" baseline="0" dirty="0">
                <a:ln>
                  <a:noFill/>
                </a:ln>
                <a:solidFill>
                  <a:schemeClr val="tx1"/>
                </a:solidFill>
                <a:effectLst/>
              </a:rPr>
              <a:t>FAN1</a:t>
            </a:r>
            <a:r>
              <a:rPr kumimoji="0" lang="es-CO" altLang="es-CO" sz="1900" b="0" i="0" u="none" strike="noStrike" cap="none" normalizeH="0" baseline="0" dirty="0">
                <a:ln>
                  <a:noFill/>
                </a:ln>
                <a:solidFill>
                  <a:schemeClr val="tx1"/>
                </a:solidFill>
                <a:effectLst/>
              </a:rPr>
              <a:t> pueden: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900" b="1" i="0" u="none" strike="noStrike" cap="none" normalizeH="0" baseline="0" dirty="0">
                <a:ln>
                  <a:noFill/>
                </a:ln>
                <a:solidFill>
                  <a:schemeClr val="tx1"/>
                </a:solidFill>
                <a:effectLst/>
              </a:rPr>
              <a:t> </a:t>
            </a:r>
            <a:r>
              <a:rPr lang="es-CO" altLang="es-CO" sz="1900" b="1" dirty="0"/>
              <a:t>Interferir en la e</a:t>
            </a:r>
            <a:r>
              <a:rPr kumimoji="0" lang="es-CO" altLang="es-CO" sz="1900" b="1" i="0" u="none" strike="noStrike" cap="none" normalizeH="0" baseline="0" dirty="0">
                <a:ln>
                  <a:noFill/>
                </a:ln>
                <a:solidFill>
                  <a:schemeClr val="tx1"/>
                </a:solidFill>
                <a:effectLst/>
              </a:rPr>
              <a:t>stabilidad del ARNm</a:t>
            </a:r>
            <a:r>
              <a:rPr kumimoji="0" lang="es-CO" altLang="es-CO" sz="1900" b="0" i="0" u="none" strike="noStrike" cap="none" normalizeH="0" baseline="0" dirty="0">
                <a:ln>
                  <a:noFill/>
                </a:ln>
                <a:solidFill>
                  <a:schemeClr val="tx1"/>
                </a:solidFill>
                <a:effectLst/>
              </a:rPr>
              <a:t> y su traducción, a trav</a:t>
            </a:r>
            <a:r>
              <a:rPr lang="es-CO" altLang="es-CO" sz="1900" dirty="0"/>
              <a:t>és de: </a:t>
            </a:r>
          </a:p>
          <a:p>
            <a:pPr lvl="2" eaLnBrk="0" fontAlgn="base" hangingPunct="0">
              <a:spcBef>
                <a:spcPct val="0"/>
              </a:spcBef>
              <a:spcAft>
                <a:spcPct val="0"/>
              </a:spcAft>
              <a:buFontTx/>
              <a:buChar char="•"/>
            </a:pPr>
            <a:r>
              <a:rPr lang="es-CO" altLang="es-CO" sz="1900" dirty="0"/>
              <a:t> </a:t>
            </a:r>
            <a:r>
              <a:rPr lang="es-CO" altLang="es-CO" sz="1900" b="1" dirty="0"/>
              <a:t>P</a:t>
            </a:r>
            <a:r>
              <a:rPr kumimoji="0" lang="es-CO" altLang="es-CO" sz="1900" b="1" i="0" u="none" strike="noStrike" cap="none" normalizeH="0" baseline="0" dirty="0">
                <a:ln>
                  <a:noFill/>
                </a:ln>
                <a:solidFill>
                  <a:schemeClr val="tx1"/>
                </a:solidFill>
                <a:effectLst/>
              </a:rPr>
              <a:t>oliadenilación</a:t>
            </a:r>
            <a:r>
              <a:rPr kumimoji="0" lang="es-CO" altLang="es-CO" sz="1900" b="0" i="0" u="none" strike="noStrike" cap="none" normalizeH="0" baseline="0" dirty="0">
                <a:ln>
                  <a:noFill/>
                </a:ln>
                <a:solidFill>
                  <a:schemeClr val="tx1"/>
                </a:solidFill>
                <a:effectLst/>
              </a:rPr>
              <a:t> e interacciones con proteínas reguladoras.</a:t>
            </a:r>
          </a:p>
          <a:p>
            <a:pPr lvl="2" eaLnBrk="0" fontAlgn="base" hangingPunct="0">
              <a:spcBef>
                <a:spcPct val="0"/>
              </a:spcBef>
              <a:spcAft>
                <a:spcPct val="0"/>
              </a:spcAft>
              <a:buFontTx/>
              <a:buChar char="•"/>
            </a:pPr>
            <a:r>
              <a:rPr kumimoji="0" lang="es-CO" altLang="es-CO" sz="1900" b="1" i="0" u="none" strike="noStrike" cap="none" normalizeH="0" baseline="0" dirty="0">
                <a:ln>
                  <a:noFill/>
                </a:ln>
                <a:solidFill>
                  <a:schemeClr val="tx1"/>
                </a:solidFill>
                <a:effectLst/>
              </a:rPr>
              <a:t> Interacciones con miARN</a:t>
            </a:r>
            <a:r>
              <a:rPr kumimoji="0" lang="es-CO" altLang="es-CO" sz="1900" b="0" i="0" u="none" strike="noStrike" cap="none" normalizeH="0" baseline="0" dirty="0">
                <a:ln>
                  <a:noFill/>
                </a:ln>
                <a:solidFill>
                  <a:schemeClr val="tx1"/>
                </a:solidFill>
                <a:effectLst/>
              </a:rPr>
              <a:t>, alterando el procesamiento del ARNm.</a:t>
            </a:r>
            <a:endParaRPr lang="es-CO" altLang="es-CO" sz="1900" dirty="0"/>
          </a:p>
          <a:p>
            <a:pPr lvl="2" eaLnBrk="0" fontAlgn="base" hangingPunct="0">
              <a:spcBef>
                <a:spcPct val="0"/>
              </a:spcBef>
              <a:spcAft>
                <a:spcPct val="0"/>
              </a:spcAft>
              <a:buFontTx/>
              <a:buChar char="•"/>
            </a:pPr>
            <a:r>
              <a:rPr kumimoji="0" lang="es-CO" altLang="es-CO" sz="1900" b="1" i="0" u="none" strike="noStrike" cap="none" normalizeH="0" baseline="0" dirty="0">
                <a:ln>
                  <a:noFill/>
                </a:ln>
                <a:solidFill>
                  <a:schemeClr val="tx1"/>
                </a:solidFill>
                <a:effectLst/>
              </a:rPr>
              <a:t> Inhibi</a:t>
            </a:r>
            <a:r>
              <a:rPr lang="es-CO" altLang="es-CO" sz="1900" b="1" dirty="0"/>
              <a:t>ción</a:t>
            </a:r>
            <a:r>
              <a:rPr kumimoji="0" lang="es-CO" altLang="es-CO" sz="1900" b="1" i="0" u="none" strike="noStrike" cap="none" normalizeH="0" baseline="0" dirty="0">
                <a:ln>
                  <a:noFill/>
                </a:ln>
                <a:solidFill>
                  <a:schemeClr val="tx1"/>
                </a:solidFill>
                <a:effectLst/>
              </a:rPr>
              <a:t> </a:t>
            </a:r>
            <a:r>
              <a:rPr lang="es-CO" altLang="es-CO" sz="1900" dirty="0"/>
              <a:t>d</a:t>
            </a:r>
            <a:r>
              <a:rPr kumimoji="0" lang="es-CO" altLang="es-CO" sz="1900" b="0" i="0" u="none" strike="noStrike" cap="none" normalizeH="0" baseline="0" dirty="0">
                <a:ln>
                  <a:noFill/>
                </a:ln>
                <a:solidFill>
                  <a:schemeClr val="tx1"/>
                </a:solidFill>
                <a:effectLst/>
              </a:rPr>
              <a:t>el transporte nuclear-citoplasmático, condiciendo a la </a:t>
            </a:r>
            <a:r>
              <a:rPr kumimoji="0" lang="es-CO" altLang="es-CO" sz="1900" b="1" i="0" u="none" strike="noStrike" cap="none" normalizeH="0" baseline="0" dirty="0">
                <a:ln>
                  <a:noFill/>
                </a:ln>
                <a:solidFill>
                  <a:schemeClr val="tx1"/>
                </a:solidFill>
                <a:effectLst/>
              </a:rPr>
              <a:t>reducción de la traducción,</a:t>
            </a:r>
            <a:r>
              <a:rPr kumimoji="0" lang="es-CO" altLang="es-CO" sz="1900" b="0" i="0" u="none" strike="noStrike" cap="none" normalizeH="0" baseline="0" dirty="0">
                <a:ln>
                  <a:noFill/>
                </a:ln>
                <a:solidFill>
                  <a:schemeClr val="tx1"/>
                </a:solidFill>
                <a:effectLst/>
              </a:rPr>
              <a:t> alterando la expresión de </a:t>
            </a:r>
            <a:r>
              <a:rPr kumimoji="0" lang="es-CO" altLang="es-CO" sz="1900" b="0" i="1" u="none" strike="noStrike" cap="none" normalizeH="0" baseline="0" dirty="0">
                <a:ln>
                  <a:noFill/>
                </a:ln>
                <a:solidFill>
                  <a:schemeClr val="tx1"/>
                </a:solidFill>
                <a:effectLst/>
              </a:rPr>
              <a:t>FAN1</a:t>
            </a:r>
            <a:endParaRPr lang="es-CO" altLang="es-CO" sz="1900" dirty="0"/>
          </a:p>
          <a:p>
            <a:pPr marL="457200" marR="0" lvl="1" indent="0" algn="l" defTabSz="914400" rtl="0" eaLnBrk="0" fontAlgn="base" latinLnBrk="0" hangingPunct="0">
              <a:lnSpc>
                <a:spcPct val="100000"/>
              </a:lnSpc>
              <a:spcBef>
                <a:spcPct val="0"/>
              </a:spcBef>
              <a:spcAft>
                <a:spcPct val="0"/>
              </a:spcAft>
              <a:buClrTx/>
              <a:buSzTx/>
              <a:tabLst/>
            </a:pPr>
            <a:r>
              <a:rPr kumimoji="0" lang="es-CO" altLang="es-CO" sz="1900" b="0" u="none" strike="noStrike" cap="none" normalizeH="0" baseline="0" dirty="0">
                <a:ln>
                  <a:noFill/>
                </a:ln>
                <a:solidFill>
                  <a:schemeClr val="tx1"/>
                </a:solidFill>
                <a:effectLst/>
              </a:rPr>
              <a:t>(</a:t>
            </a:r>
            <a:r>
              <a:rPr kumimoji="0" lang="es-CO" altLang="es-CO" sz="1900" b="0" u="none" strike="noStrike" cap="none" normalizeH="0" baseline="0" dirty="0" err="1">
                <a:ln>
                  <a:noFill/>
                </a:ln>
                <a:solidFill>
                  <a:schemeClr val="tx1"/>
                </a:solidFill>
                <a:effectLst/>
              </a:rPr>
              <a:t>Alshammari</a:t>
            </a:r>
            <a:r>
              <a:rPr kumimoji="0" lang="es-CO" altLang="es-CO" sz="1900" b="0" u="none" strike="noStrike" cap="none" normalizeH="0" baseline="0" dirty="0">
                <a:ln>
                  <a:noFill/>
                </a:ln>
                <a:solidFill>
                  <a:schemeClr val="tx1"/>
                </a:solidFill>
                <a:effectLst/>
              </a:rPr>
              <a:t>, 2018)</a:t>
            </a:r>
          </a:p>
        </p:txBody>
      </p:sp>
      <p:pic>
        <p:nvPicPr>
          <p:cNvPr id="2051" name="Picture 3">
            <a:extLst>
              <a:ext uri="{FF2B5EF4-FFF2-40B4-BE49-F238E27FC236}">
                <a16:creationId xmlns:a16="http://schemas.microsoft.com/office/drawing/2014/main" id="{072933D0-75B3-AEA1-6927-04E548254F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503" b="5721"/>
          <a:stretch/>
        </p:blipFill>
        <p:spPr bwMode="auto">
          <a:xfrm>
            <a:off x="7100503" y="3006136"/>
            <a:ext cx="4908491" cy="24219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a:extLst>
              <a:ext uri="{FF2B5EF4-FFF2-40B4-BE49-F238E27FC236}">
                <a16:creationId xmlns:a16="http://schemas.microsoft.com/office/drawing/2014/main" id="{554F51A1-2107-5831-D63C-3351327A93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2542" b="5721"/>
          <a:stretch/>
        </p:blipFill>
        <p:spPr bwMode="auto">
          <a:xfrm>
            <a:off x="8473982" y="128164"/>
            <a:ext cx="2161532" cy="2815940"/>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29C1D1C5-0BEE-61FE-0CD4-BFC29FFF5AF0}"/>
              </a:ext>
            </a:extLst>
          </p:cNvPr>
          <p:cNvSpPr txBox="1"/>
          <p:nvPr/>
        </p:nvSpPr>
        <p:spPr>
          <a:xfrm>
            <a:off x="7038069" y="5428746"/>
            <a:ext cx="503336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100" b="1" dirty="0"/>
              <a:t>Figura 7. </a:t>
            </a:r>
            <a:r>
              <a:rPr lang="es-MX" sz="1100" dirty="0"/>
              <a:t>En ausencia de </a:t>
            </a:r>
            <a:r>
              <a:rPr lang="es-MX" sz="1100" i="1" dirty="0"/>
              <a:t>FAN1</a:t>
            </a:r>
            <a:r>
              <a:rPr lang="es-MX" sz="1100" dirty="0"/>
              <a:t> (FAN1-/-), </a:t>
            </a:r>
            <a:r>
              <a:rPr lang="es-MX" sz="1100" dirty="0" err="1"/>
              <a:t>MutL</a:t>
            </a:r>
            <a:r>
              <a:rPr lang="es-MX" sz="1100" dirty="0"/>
              <a:t>α (MLH1/PMS2) es reclutado a la lesión por </a:t>
            </a:r>
            <a:r>
              <a:rPr lang="es-MX" sz="1100" dirty="0" err="1"/>
              <a:t>MutS</a:t>
            </a:r>
            <a:r>
              <a:rPr lang="es-MX" sz="1100" dirty="0"/>
              <a:t>β, que conduce a la activación de la MMR, la reparación propensa a errores y la expansión de CAG. La expresión de </a:t>
            </a:r>
            <a:r>
              <a:rPr lang="es-MX" sz="1100" i="1" dirty="0"/>
              <a:t>FAN1</a:t>
            </a:r>
            <a:r>
              <a:rPr lang="es-MX" sz="1100" dirty="0"/>
              <a:t> (FAN1+/+) puede estabilizar la repetición CAG secuestrando a </a:t>
            </a:r>
            <a:r>
              <a:rPr lang="es-MX" sz="1100" dirty="0" err="1"/>
              <a:t>MutL</a:t>
            </a:r>
            <a:r>
              <a:rPr lang="es-MX" sz="1100" dirty="0"/>
              <a:t>α. Alternativamente, la asociación </a:t>
            </a:r>
            <a:r>
              <a:rPr lang="es-MX" sz="1100" i="1" dirty="0"/>
              <a:t>de FAN1 </a:t>
            </a:r>
            <a:r>
              <a:rPr lang="es-MX" sz="1100" dirty="0"/>
              <a:t>con la repetición CAG facilita una reparación precisa, posiblemente reclutando componentes </a:t>
            </a:r>
            <a:r>
              <a:rPr lang="es-MX" sz="1100" i="1" dirty="0"/>
              <a:t>DDR</a:t>
            </a:r>
            <a:r>
              <a:rPr lang="es-MX" sz="1100" dirty="0"/>
              <a:t> o </a:t>
            </a:r>
            <a:r>
              <a:rPr lang="es-MX" sz="1100" i="1" dirty="0"/>
              <a:t>FAN1</a:t>
            </a:r>
            <a:r>
              <a:rPr lang="es-MX" sz="1100" dirty="0"/>
              <a:t> bloquea el acceso a la repetición CAG, impidiendo el acceso a los componentes MMR y la expansión CAG. Tomado y modificado de </a:t>
            </a:r>
            <a:r>
              <a:rPr lang="es-MX" sz="1100" dirty="0" err="1"/>
              <a:t>Goold</a:t>
            </a:r>
            <a:r>
              <a:rPr lang="es-MX" sz="1100" dirty="0"/>
              <a:t> </a:t>
            </a:r>
            <a:r>
              <a:rPr lang="es-MX" sz="1100" i="1" dirty="0"/>
              <a:t>et al. </a:t>
            </a:r>
            <a:r>
              <a:rPr lang="es-MX" sz="1100" dirty="0"/>
              <a:t>(2019).</a:t>
            </a:r>
            <a:endParaRPr lang="en-US" sz="1100" dirty="0"/>
          </a:p>
        </p:txBody>
      </p:sp>
      <p:pic>
        <p:nvPicPr>
          <p:cNvPr id="2055" name="Picture 7" descr="European Genome-Phenome Archive and European Variation Archive – Resources  for genetic variation in all species">
            <a:extLst>
              <a:ext uri="{FF2B5EF4-FFF2-40B4-BE49-F238E27FC236}">
                <a16:creationId xmlns:a16="http://schemas.microsoft.com/office/drawing/2014/main" id="{7FA19807-5D19-3108-7A9F-2FD5E1631E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1640" y="128164"/>
            <a:ext cx="1280246" cy="55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68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AFC51B8B-A996-154E-43DC-DF56D98F2991}"/>
              </a:ext>
            </a:extLst>
          </p:cNvPr>
          <p:cNvSpPr/>
          <p:nvPr/>
        </p:nvSpPr>
        <p:spPr>
          <a:xfrm>
            <a:off x="0" y="1"/>
            <a:ext cx="5878225" cy="68579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5F56DEA2-6B11-F9D8-8D55-D1BEA7A9A0CE}"/>
              </a:ext>
            </a:extLst>
          </p:cNvPr>
          <p:cNvSpPr txBox="1"/>
          <p:nvPr/>
        </p:nvSpPr>
        <p:spPr>
          <a:xfrm>
            <a:off x="0" y="-78884"/>
            <a:ext cx="62025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a:latin typeface="Quire Sans"/>
                <a:cs typeface="Quire Sans"/>
              </a:rPr>
              <a:t>Modificadores genéticos</a:t>
            </a:r>
            <a:r>
              <a:rPr lang="es-ES" sz="3600" b="1" dirty="0">
                <a:latin typeface="Quire Sans"/>
                <a:cs typeface="Quire Sans"/>
              </a:rPr>
              <a:t> </a:t>
            </a:r>
            <a:r>
              <a:rPr lang="es-ES" sz="3600" b="1" i="1" dirty="0">
                <a:latin typeface="Quire Sans"/>
                <a:cs typeface="Quire Sans"/>
              </a:rPr>
              <a:t>Cis</a:t>
            </a:r>
          </a:p>
        </p:txBody>
      </p:sp>
      <p:sp>
        <p:nvSpPr>
          <p:cNvPr id="6" name="CuadroTexto 5">
            <a:extLst>
              <a:ext uri="{FF2B5EF4-FFF2-40B4-BE49-F238E27FC236}">
                <a16:creationId xmlns:a16="http://schemas.microsoft.com/office/drawing/2014/main" id="{859075F4-E058-EAD3-FE65-D0DFE0EA20BE}"/>
              </a:ext>
            </a:extLst>
          </p:cNvPr>
          <p:cNvSpPr txBox="1"/>
          <p:nvPr/>
        </p:nvSpPr>
        <p:spPr>
          <a:xfrm>
            <a:off x="304708" y="646332"/>
            <a:ext cx="5268808"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endParaRPr lang="es-MX" dirty="0"/>
          </a:p>
          <a:p>
            <a:pPr marL="285750" lvl="1" indent="-285750" algn="just">
              <a:buFontTx/>
              <a:buChar char="-"/>
            </a:pPr>
            <a:endParaRPr lang="es-MX" sz="2000" dirty="0">
              <a:latin typeface="Aptos"/>
              <a:cs typeface="Times New Roman"/>
            </a:endParaRPr>
          </a:p>
          <a:p>
            <a:pPr marL="285750" lvl="1" indent="-285750" algn="just">
              <a:buFontTx/>
              <a:buChar char="-"/>
            </a:pPr>
            <a:r>
              <a:rPr lang="es-MX" sz="2000" dirty="0">
                <a:latin typeface="Aptos"/>
                <a:cs typeface="Times New Roman"/>
              </a:rPr>
              <a:t>La pérdida de interrupciones, como el casete CAACAG, acelera la aparición de la enfermedad debido a una mayor inestabilidad somática, mientras que su duplicación retrasa la aparición (Wright et al, 2019).</a:t>
            </a:r>
          </a:p>
          <a:p>
            <a:pPr marL="285750" lvl="1" indent="-285750" algn="just">
              <a:buFontTx/>
              <a:buChar char="-"/>
            </a:pPr>
            <a:endParaRPr lang="es-MX" sz="2000" dirty="0">
              <a:latin typeface="Aptos"/>
              <a:cs typeface="Times New Roman"/>
            </a:endParaRPr>
          </a:p>
          <a:p>
            <a:pPr marL="285750" lvl="1" indent="-285750" algn="just">
              <a:buFontTx/>
              <a:buChar char="-"/>
            </a:pPr>
            <a:endParaRPr lang="es-MX" sz="2000" dirty="0">
              <a:latin typeface="Aptos"/>
              <a:cs typeface="Times New Roman"/>
            </a:endParaRPr>
          </a:p>
          <a:p>
            <a:pPr marL="285750" lvl="1" indent="-285750" algn="just">
              <a:buFontTx/>
              <a:buChar char="-"/>
            </a:pPr>
            <a:endParaRPr lang="es-MX" sz="2000" dirty="0">
              <a:latin typeface="Aptos"/>
              <a:cs typeface="Times New Roman"/>
            </a:endParaRPr>
          </a:p>
          <a:p>
            <a:pPr marL="285750" lvl="1" indent="-285750" algn="just">
              <a:buFontTx/>
              <a:buChar char="-"/>
            </a:pPr>
            <a:r>
              <a:rPr lang="es-MX" sz="2000" dirty="0">
                <a:latin typeface="Aptos"/>
                <a:cs typeface="Times New Roman"/>
              </a:rPr>
              <a:t>La evidencia sugiere que la disminución de </a:t>
            </a:r>
            <a:r>
              <a:rPr lang="es-MX" sz="2000" err="1">
                <a:latin typeface="Aptos"/>
                <a:cs typeface="Times New Roman"/>
              </a:rPr>
              <a:t>poliprolinas</a:t>
            </a:r>
            <a:r>
              <a:rPr lang="es-MX" sz="2000" dirty="0">
                <a:latin typeface="Aptos"/>
                <a:cs typeface="Times New Roman"/>
              </a:rPr>
              <a:t> puede desestabilizar la proteína y aumentar su agregación y toxicidad, lo que contribuye a un inicio más temprano de la EH, especialmente en su forma juvenil ​(Kim et al., 2009)​</a:t>
            </a:r>
          </a:p>
          <a:p>
            <a:pPr marL="285750" lvl="1" indent="-285750" algn="just">
              <a:buFontTx/>
              <a:buChar char="-"/>
            </a:pPr>
            <a:endParaRPr lang="es-MX" dirty="0"/>
          </a:p>
        </p:txBody>
      </p:sp>
      <p:pic>
        <p:nvPicPr>
          <p:cNvPr id="8" name="Imagen 7" descr="Gráfico, Esquemático&#10;&#10;Descripción generada automáticamente">
            <a:extLst>
              <a:ext uri="{FF2B5EF4-FFF2-40B4-BE49-F238E27FC236}">
                <a16:creationId xmlns:a16="http://schemas.microsoft.com/office/drawing/2014/main" id="{9633DD65-8D67-E044-5EB6-4B8C0FC5ABC7}"/>
              </a:ext>
            </a:extLst>
          </p:cNvPr>
          <p:cNvPicPr>
            <a:picLocks noChangeAspect="1"/>
          </p:cNvPicPr>
          <p:nvPr/>
        </p:nvPicPr>
        <p:blipFill rotWithShape="1">
          <a:blip r:embed="rId3"/>
          <a:srcRect r="29520" b="77172"/>
          <a:stretch/>
        </p:blipFill>
        <p:spPr>
          <a:xfrm>
            <a:off x="6637131" y="411105"/>
            <a:ext cx="4730763" cy="1338070"/>
          </a:xfrm>
          <a:prstGeom prst="rect">
            <a:avLst/>
          </a:prstGeom>
        </p:spPr>
      </p:pic>
      <p:sp>
        <p:nvSpPr>
          <p:cNvPr id="18" name="CuadroTexto 17">
            <a:extLst>
              <a:ext uri="{FF2B5EF4-FFF2-40B4-BE49-F238E27FC236}">
                <a16:creationId xmlns:a16="http://schemas.microsoft.com/office/drawing/2014/main" id="{00CA03BC-2AA5-4C6E-8162-80EA50B43EA9}"/>
              </a:ext>
            </a:extLst>
          </p:cNvPr>
          <p:cNvSpPr txBox="1"/>
          <p:nvPr/>
        </p:nvSpPr>
        <p:spPr>
          <a:xfrm>
            <a:off x="6710312" y="5936522"/>
            <a:ext cx="5085886" cy="461665"/>
          </a:xfrm>
          <a:prstGeom prst="rect">
            <a:avLst/>
          </a:prstGeom>
          <a:noFill/>
        </p:spPr>
        <p:txBody>
          <a:bodyPr wrap="square" lIns="91440" tIns="45720" rIns="91440" bIns="45720" anchor="t">
            <a:spAutoFit/>
          </a:bodyPr>
          <a:lstStyle/>
          <a:p>
            <a:r>
              <a:rPr lang="es-MX" sz="1200" b="1"/>
              <a:t>Figura </a:t>
            </a:r>
            <a:r>
              <a:rPr lang="es-MX" sz="1200" b="1" dirty="0"/>
              <a:t>8. </a:t>
            </a:r>
            <a:r>
              <a:rPr lang="es-MX" sz="1200" dirty="0"/>
              <a:t>Efectos </a:t>
            </a:r>
            <a:r>
              <a:rPr lang="es-MX" sz="1200"/>
              <a:t>de </a:t>
            </a:r>
            <a:r>
              <a:rPr lang="es-MX" sz="1200" dirty="0"/>
              <a:t>modificaciones </a:t>
            </a:r>
            <a:r>
              <a:rPr lang="es-MX" sz="1200"/>
              <a:t>en </a:t>
            </a:r>
            <a:r>
              <a:rPr lang="es-MX" sz="1200" dirty="0"/>
              <a:t>casete CAACAG</a:t>
            </a:r>
            <a:r>
              <a:rPr lang="es-MX" sz="1200"/>
              <a:t>. </a:t>
            </a:r>
            <a:r>
              <a:rPr lang="es-MX" sz="1200" dirty="0"/>
              <a:t> Modificado </a:t>
            </a:r>
            <a:r>
              <a:rPr lang="es-MX" sz="1200"/>
              <a:t>de  Wright et al., </a:t>
            </a:r>
            <a:r>
              <a:rPr lang="es-MX" sz="1200" dirty="0"/>
              <a:t>(2019 y </a:t>
            </a:r>
            <a:r>
              <a:rPr lang="es-MX" sz="1200" dirty="0" err="1"/>
              <a:t>Ciosi</a:t>
            </a:r>
            <a:r>
              <a:rPr lang="es-MX" sz="1200" dirty="0"/>
              <a:t> et al. (</a:t>
            </a:r>
            <a:r>
              <a:rPr lang="es-MX" sz="1200"/>
              <a:t>2019)</a:t>
            </a:r>
          </a:p>
        </p:txBody>
      </p:sp>
      <p:pic>
        <p:nvPicPr>
          <p:cNvPr id="22" name="Imagen 21" descr="21 Mhtt Images, Stock Photos, and Vectors | Shutterstock">
            <a:extLst>
              <a:ext uri="{FF2B5EF4-FFF2-40B4-BE49-F238E27FC236}">
                <a16:creationId xmlns:a16="http://schemas.microsoft.com/office/drawing/2014/main" id="{89A927CC-7A3C-49F0-81D9-78B58D560123}"/>
              </a:ext>
            </a:extLst>
          </p:cNvPr>
          <p:cNvPicPr>
            <a:picLocks noChangeAspect="1"/>
          </p:cNvPicPr>
          <p:nvPr/>
        </p:nvPicPr>
        <p:blipFill>
          <a:blip r:embed="rId4"/>
          <a:stretch>
            <a:fillRect/>
          </a:stretch>
        </p:blipFill>
        <p:spPr>
          <a:xfrm>
            <a:off x="20838092" y="1393526"/>
            <a:ext cx="5611484" cy="3251440"/>
          </a:xfrm>
          <a:prstGeom prst="rect">
            <a:avLst/>
          </a:prstGeom>
        </p:spPr>
      </p:pic>
      <p:sp>
        <p:nvSpPr>
          <p:cNvPr id="23" name="CuadroTexto 22">
            <a:extLst>
              <a:ext uri="{FF2B5EF4-FFF2-40B4-BE49-F238E27FC236}">
                <a16:creationId xmlns:a16="http://schemas.microsoft.com/office/drawing/2014/main" id="{93B4E60B-43D8-03C1-CAC6-87144AD7952D}"/>
              </a:ext>
            </a:extLst>
          </p:cNvPr>
          <p:cNvSpPr txBox="1"/>
          <p:nvPr/>
        </p:nvSpPr>
        <p:spPr>
          <a:xfrm>
            <a:off x="20845108" y="4707792"/>
            <a:ext cx="56913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a:t>Figura X. </a:t>
            </a:r>
            <a:r>
              <a:rPr lang="es-MX" sz="1200"/>
              <a:t>Péptidos de la Enfermedad de Huntington. Al lado izquierdo se observa los péptidos de la proteína huntingtina en pacientes sin la enfermedad. Al lado derecho la región poliQ expandida en la proteína h huntingtina de pacientes con EH.</a:t>
            </a:r>
            <a:endParaRPr lang="en-US" sz="1200"/>
          </a:p>
        </p:txBody>
      </p:sp>
      <p:pic>
        <p:nvPicPr>
          <p:cNvPr id="27" name="Picture 2" descr="ENA Notebooks">
            <a:extLst>
              <a:ext uri="{FF2B5EF4-FFF2-40B4-BE49-F238E27FC236}">
                <a16:creationId xmlns:a16="http://schemas.microsoft.com/office/drawing/2014/main" id="{40CD65B1-CB7D-244F-A60D-6AE0A64402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0189" y="130272"/>
            <a:ext cx="2409371" cy="695204"/>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2DB2FF30-46A1-78F2-B978-6FCA551BFCA2}"/>
              </a:ext>
            </a:extLst>
          </p:cNvPr>
          <p:cNvSpPr txBox="1"/>
          <p:nvPr/>
        </p:nvSpPr>
        <p:spPr>
          <a:xfrm>
            <a:off x="-7491432" y="-4159"/>
            <a:ext cx="74544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dirty="0">
                <a:latin typeface="Quire Sans"/>
                <a:cs typeface="Quire Sans"/>
              </a:rPr>
              <a:t>Perfiles de expresión del ARN</a:t>
            </a:r>
          </a:p>
        </p:txBody>
      </p:sp>
      <p:sp>
        <p:nvSpPr>
          <p:cNvPr id="26" name="CuadroTexto 25">
            <a:extLst>
              <a:ext uri="{FF2B5EF4-FFF2-40B4-BE49-F238E27FC236}">
                <a16:creationId xmlns:a16="http://schemas.microsoft.com/office/drawing/2014/main" id="{8FC03240-5EC1-B02C-26E4-6C647FFB7F7D}"/>
              </a:ext>
            </a:extLst>
          </p:cNvPr>
          <p:cNvSpPr txBox="1"/>
          <p:nvPr/>
        </p:nvSpPr>
        <p:spPr>
          <a:xfrm>
            <a:off x="-7708802" y="545187"/>
            <a:ext cx="652135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dirty="0"/>
              <a:t>RNA-Seq</a:t>
            </a:r>
            <a:r>
              <a:rPr lang="en-US" sz="1700" dirty="0"/>
              <a:t>: Evaluar los </a:t>
            </a:r>
            <a:r>
              <a:rPr lang="en-US" sz="1700" b="1" dirty="0"/>
              <a:t>cambios transcripcionales</a:t>
            </a:r>
            <a:r>
              <a:rPr lang="en-US" sz="1700" dirty="0"/>
              <a:t> en diversos modelos celulares y animales que expresan  mHTT, así como en </a:t>
            </a:r>
            <a:r>
              <a:rPr lang="en-US" sz="1700" b="1" dirty="0"/>
              <a:t>células humanas</a:t>
            </a:r>
            <a:r>
              <a:rPr lang="en-US" sz="1700" dirty="0"/>
              <a:t> derivadas de pacientes.</a:t>
            </a:r>
          </a:p>
          <a:p>
            <a:pPr marL="228600" lvl="1" indent="-228600">
              <a:buFont typeface=""/>
              <a:buChar char="•"/>
            </a:pPr>
            <a:r>
              <a:rPr lang="en-US" sz="1700" dirty="0">
                <a:solidFill>
                  <a:srgbClr val="000000"/>
                </a:solidFill>
              </a:rPr>
              <a:t>Cambios transcripcionales inducidos por mHTT en neuronas estriatales humanas y de ratones en cultivo (Accession: SRP118468). </a:t>
            </a:r>
            <a:r>
              <a:rPr lang="es-MX" sz="1700" dirty="0">
                <a:solidFill>
                  <a:srgbClr val="000000"/>
                </a:solidFill>
              </a:rPr>
              <a:t>El silenciamiento y la sobreexpresión de DCLK3 genera cambios en la toxicidad de un fragmento N-terminal de </a:t>
            </a:r>
            <a:r>
              <a:rPr lang="es-MX" sz="1700" dirty="0" err="1">
                <a:solidFill>
                  <a:srgbClr val="000000"/>
                </a:solidFill>
              </a:rPr>
              <a:t>mHTT</a:t>
            </a:r>
            <a:r>
              <a:rPr lang="es-MX" sz="1700" dirty="0">
                <a:solidFill>
                  <a:srgbClr val="000000"/>
                </a:solidFill>
              </a:rPr>
              <a:t> </a:t>
            </a:r>
            <a:r>
              <a:rPr lang="en-US" sz="1700" dirty="0">
                <a:solidFill>
                  <a:srgbClr val="000000"/>
                </a:solidFill>
              </a:rPr>
              <a:t>(Galvan </a:t>
            </a:r>
            <a:r>
              <a:rPr lang="en-US" sz="1700" i="1" dirty="0">
                <a:solidFill>
                  <a:srgbClr val="000000"/>
                </a:solidFill>
              </a:rPr>
              <a:t>et al., </a:t>
            </a:r>
            <a:r>
              <a:rPr lang="en-US" sz="1700" dirty="0">
                <a:solidFill>
                  <a:srgbClr val="000000"/>
                </a:solidFill>
              </a:rPr>
              <a:t>2018). </a:t>
            </a:r>
            <a:endParaRPr lang="en-US" sz="1700" dirty="0">
              <a:ea typeface="+mn-lt"/>
              <a:cs typeface="+mn-lt"/>
            </a:endParaRPr>
          </a:p>
          <a:p>
            <a:pPr marL="0" lvl="1"/>
            <a:r>
              <a:rPr lang="en-US" sz="1700" b="1" dirty="0">
                <a:ea typeface="+mn-lt"/>
                <a:cs typeface="+mn-lt"/>
              </a:rPr>
              <a:t>smRNA-Seq y miRNA-Seq</a:t>
            </a:r>
            <a:r>
              <a:rPr lang="en-US" sz="1700" dirty="0">
                <a:ea typeface="+mn-lt"/>
                <a:cs typeface="+mn-lt"/>
              </a:rPr>
              <a:t>: Estudiar la </a:t>
            </a:r>
            <a:r>
              <a:rPr lang="en-US" sz="1700" b="1" dirty="0">
                <a:ea typeface="+mn-lt"/>
                <a:cs typeface="+mn-lt"/>
              </a:rPr>
              <a:t>interferencia de ARN</a:t>
            </a:r>
            <a:r>
              <a:rPr lang="en-US" sz="1700" dirty="0">
                <a:ea typeface="+mn-lt"/>
                <a:cs typeface="+mn-lt"/>
              </a:rPr>
              <a:t> y su contribución a la toxicidad de repeticiones CAG en EH (Accession: SRP372507) (Murmann </a:t>
            </a:r>
            <a:r>
              <a:rPr lang="en-US" sz="1700" i="1" dirty="0">
                <a:ea typeface="+mn-lt"/>
                <a:cs typeface="+mn-lt"/>
              </a:rPr>
              <a:t>et al., </a:t>
            </a:r>
            <a:r>
              <a:rPr lang="en-US" sz="1700" dirty="0">
                <a:ea typeface="+mn-lt"/>
                <a:cs typeface="+mn-lt"/>
              </a:rPr>
              <a:t>2022) y analizar la </a:t>
            </a:r>
            <a:r>
              <a:rPr lang="en-US" sz="1700" b="1" dirty="0">
                <a:ea typeface="+mn-lt"/>
                <a:cs typeface="+mn-lt"/>
              </a:rPr>
              <a:t>alteración de microARN</a:t>
            </a:r>
            <a:r>
              <a:rPr lang="en-US" sz="1700" dirty="0">
                <a:ea typeface="+mn-lt"/>
                <a:cs typeface="+mn-lt"/>
              </a:rPr>
              <a:t> en neuronas afectadas por mHTT (Accession: SRP071197).</a:t>
            </a:r>
          </a:p>
          <a:p>
            <a:pPr marL="0" lvl="1"/>
            <a:endParaRPr lang="en-US" sz="1700" dirty="0"/>
          </a:p>
          <a:p>
            <a:r>
              <a:rPr lang="en-US" sz="1700" dirty="0">
                <a:ea typeface="+mn-lt"/>
                <a:cs typeface="+mn-lt"/>
              </a:rPr>
              <a:t>Estudios que buscan entender por qué algunos individuos con el mismo número de repeticiones CAG en el gen HTT experimentan la aparición de síntomas en edades muy diferentes.</a:t>
            </a:r>
          </a:p>
          <a:p>
            <a:pPr marL="285750" indent="-285750">
              <a:buFont typeface="Arial"/>
              <a:buChar char="•"/>
            </a:pPr>
            <a:r>
              <a:rPr lang="en-US" sz="1700" dirty="0">
                <a:ea typeface="+mn-lt"/>
                <a:cs typeface="+mn-lt"/>
              </a:rPr>
              <a:t>Análisis de </a:t>
            </a:r>
            <a:r>
              <a:rPr lang="en-US" sz="1700" b="1" dirty="0">
                <a:ea typeface="+mn-lt"/>
                <a:cs typeface="+mn-lt"/>
              </a:rPr>
              <a:t>modificadores genéticos</a:t>
            </a:r>
            <a:r>
              <a:rPr lang="en-US" sz="1700" dirty="0">
                <a:ea typeface="+mn-lt"/>
                <a:cs typeface="+mn-lt"/>
              </a:rPr>
              <a:t> que impactan la </a:t>
            </a:r>
            <a:r>
              <a:rPr lang="en-US" sz="1700" b="1" dirty="0">
                <a:ea typeface="+mn-lt"/>
                <a:cs typeface="+mn-lt"/>
              </a:rPr>
              <a:t>edad de inicio</a:t>
            </a:r>
            <a:r>
              <a:rPr lang="en-US" sz="1700" dirty="0">
                <a:ea typeface="+mn-lt"/>
                <a:cs typeface="+mn-lt"/>
              </a:rPr>
              <a:t> de la enfermedad (Accession: PRJNA311618, SRP288320).</a:t>
            </a:r>
            <a:endParaRPr lang="en-US" sz="1700" dirty="0"/>
          </a:p>
          <a:p>
            <a:pPr marL="0" lvl="1"/>
            <a:endParaRPr lang="en-US" sz="1700" dirty="0"/>
          </a:p>
        </p:txBody>
      </p:sp>
      <p:pic>
        <p:nvPicPr>
          <p:cNvPr id="25" name="Picture 2" descr="Outreach - About - Europe PMC">
            <a:extLst>
              <a:ext uri="{FF2B5EF4-FFF2-40B4-BE49-F238E27FC236}">
                <a16:creationId xmlns:a16="http://schemas.microsoft.com/office/drawing/2014/main" id="{36FC1131-5E24-4826-A85B-3EBC4986B5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1795" y="130272"/>
            <a:ext cx="1504837" cy="2759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g. 2">
            <a:extLst>
              <a:ext uri="{FF2B5EF4-FFF2-40B4-BE49-F238E27FC236}">
                <a16:creationId xmlns:a16="http://schemas.microsoft.com/office/drawing/2014/main" id="{2E5E9C84-6BB6-2DD7-A3F9-D29E5EAC80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3449" y="1924378"/>
            <a:ext cx="5357953" cy="3760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359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AFC51B8B-A996-154E-43DC-DF56D98F2991}"/>
              </a:ext>
            </a:extLst>
          </p:cNvPr>
          <p:cNvSpPr/>
          <p:nvPr/>
        </p:nvSpPr>
        <p:spPr>
          <a:xfrm>
            <a:off x="-2348" y="5629469"/>
            <a:ext cx="12195522" cy="1181877"/>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5F56DEA2-6B11-F9D8-8D55-D1BEA7A9A0CE}"/>
              </a:ext>
            </a:extLst>
          </p:cNvPr>
          <p:cNvSpPr txBox="1"/>
          <p:nvPr/>
        </p:nvSpPr>
        <p:spPr>
          <a:xfrm>
            <a:off x="71739" y="-4159"/>
            <a:ext cx="74544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dirty="0">
                <a:latin typeface="Quire Sans"/>
                <a:cs typeface="Quire Sans"/>
              </a:rPr>
              <a:t>Perfiles de expresión del ARN</a:t>
            </a:r>
          </a:p>
        </p:txBody>
      </p:sp>
      <p:sp>
        <p:nvSpPr>
          <p:cNvPr id="7" name="CuadroTexto 6">
            <a:extLst>
              <a:ext uri="{FF2B5EF4-FFF2-40B4-BE49-F238E27FC236}">
                <a16:creationId xmlns:a16="http://schemas.microsoft.com/office/drawing/2014/main" id="{CBD583D3-7DCB-2A28-00FA-2418CB337019}"/>
              </a:ext>
            </a:extLst>
          </p:cNvPr>
          <p:cNvSpPr txBox="1"/>
          <p:nvPr/>
        </p:nvSpPr>
        <p:spPr>
          <a:xfrm>
            <a:off x="68788" y="5631694"/>
            <a:ext cx="12044558"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300" dirty="0"/>
              <a:t>Los estudios sugieren que ciertos</a:t>
            </a:r>
            <a:r>
              <a:rPr lang="es-ES" sz="2300" b="1" dirty="0"/>
              <a:t> modificadores genéticos</a:t>
            </a:r>
            <a:r>
              <a:rPr lang="es-ES" sz="2300" dirty="0"/>
              <a:t> pueden influir en la variabilidad de la enfermedad, lo que podría explicar por qué algunos pacientes desarrollan </a:t>
            </a:r>
            <a:r>
              <a:rPr lang="es-ES" sz="2300" b="1" dirty="0"/>
              <a:t>síntomas más temprano</a:t>
            </a:r>
            <a:r>
              <a:rPr lang="es-ES" sz="2300" dirty="0"/>
              <a:t> o </a:t>
            </a:r>
            <a:r>
              <a:rPr lang="es-ES" sz="2300" b="1" dirty="0"/>
              <a:t>experimentan una progresión más rápida que otros</a:t>
            </a:r>
            <a:r>
              <a:rPr lang="es-ES" sz="2300" dirty="0"/>
              <a:t>.</a:t>
            </a:r>
          </a:p>
        </p:txBody>
      </p:sp>
      <p:sp>
        <p:nvSpPr>
          <p:cNvPr id="8" name="CuadroTexto 7">
            <a:extLst>
              <a:ext uri="{FF2B5EF4-FFF2-40B4-BE49-F238E27FC236}">
                <a16:creationId xmlns:a16="http://schemas.microsoft.com/office/drawing/2014/main" id="{90EE49D3-FDE1-BA7F-0A67-4B5E90646F30}"/>
              </a:ext>
            </a:extLst>
          </p:cNvPr>
          <p:cNvSpPr txBox="1"/>
          <p:nvPr/>
        </p:nvSpPr>
        <p:spPr>
          <a:xfrm>
            <a:off x="70553" y="992711"/>
            <a:ext cx="6521352" cy="45397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a:ea typeface="+mn-lt"/>
                <a:cs typeface="+mn-lt"/>
              </a:rPr>
              <a:t>1.Cambios </a:t>
            </a:r>
            <a:r>
              <a:rPr lang="en-US" sz="1700" b="1" err="1">
                <a:ea typeface="+mn-lt"/>
                <a:cs typeface="+mn-lt"/>
              </a:rPr>
              <a:t>Transcripcionales</a:t>
            </a:r>
            <a:r>
              <a:rPr lang="en-US" sz="1700" b="1">
                <a:ea typeface="+mn-lt"/>
                <a:cs typeface="+mn-lt"/>
              </a:rPr>
              <a:t> </a:t>
            </a:r>
            <a:r>
              <a:rPr lang="en-US" sz="1700" b="1" err="1">
                <a:ea typeface="+mn-lt"/>
                <a:cs typeface="+mn-lt"/>
              </a:rPr>
              <a:t>Inducidos</a:t>
            </a:r>
            <a:r>
              <a:rPr lang="en-US" sz="1700" b="1">
                <a:ea typeface="+mn-lt"/>
                <a:cs typeface="+mn-lt"/>
              </a:rPr>
              <a:t> </a:t>
            </a:r>
            <a:r>
              <a:rPr lang="en-US" sz="1700" b="1" err="1">
                <a:ea typeface="+mn-lt"/>
                <a:cs typeface="+mn-lt"/>
              </a:rPr>
              <a:t>por</a:t>
            </a:r>
            <a:r>
              <a:rPr lang="en-US" sz="1700" b="1">
                <a:ea typeface="+mn-lt"/>
                <a:cs typeface="+mn-lt"/>
              </a:rPr>
              <a:t> </a:t>
            </a:r>
            <a:r>
              <a:rPr lang="en-US" sz="1700" b="1" err="1">
                <a:ea typeface="+mn-lt"/>
                <a:cs typeface="+mn-lt"/>
              </a:rPr>
              <a:t>mHTT</a:t>
            </a:r>
            <a:r>
              <a:rPr lang="en-US" sz="1700" b="1">
                <a:ea typeface="+mn-lt"/>
                <a:cs typeface="+mn-lt"/>
              </a:rPr>
              <a:t>:</a:t>
            </a:r>
            <a:endParaRPr lang="es-ES" b="1">
              <a:ea typeface="+mn-lt"/>
              <a:cs typeface="+mn-lt"/>
            </a:endParaRPr>
          </a:p>
          <a:p>
            <a:r>
              <a:rPr lang="en-US" sz="1700">
                <a:ea typeface="+mn-lt"/>
                <a:cs typeface="+mn-lt"/>
              </a:rPr>
              <a:t>- </a:t>
            </a:r>
            <a:r>
              <a:rPr lang="en-US" sz="1700" err="1">
                <a:ea typeface="+mn-lt"/>
                <a:cs typeface="+mn-lt"/>
              </a:rPr>
              <a:t>Evaluación</a:t>
            </a:r>
            <a:r>
              <a:rPr lang="en-US" sz="1700">
                <a:ea typeface="+mn-lt"/>
                <a:cs typeface="+mn-lt"/>
              </a:rPr>
              <a:t> de </a:t>
            </a:r>
            <a:r>
              <a:rPr lang="en-US" sz="1700" err="1">
                <a:ea typeface="+mn-lt"/>
                <a:cs typeface="+mn-lt"/>
              </a:rPr>
              <a:t>los</a:t>
            </a:r>
            <a:r>
              <a:rPr lang="en-US" sz="1700">
                <a:ea typeface="+mn-lt"/>
                <a:cs typeface="+mn-lt"/>
              </a:rPr>
              <a:t> </a:t>
            </a:r>
            <a:r>
              <a:rPr lang="en-US" sz="1700" b="1" err="1">
                <a:ea typeface="+mn-lt"/>
                <a:cs typeface="+mn-lt"/>
              </a:rPr>
              <a:t>cambios</a:t>
            </a:r>
            <a:r>
              <a:rPr lang="en-US" sz="1700" b="1">
                <a:ea typeface="+mn-lt"/>
                <a:cs typeface="+mn-lt"/>
              </a:rPr>
              <a:t> </a:t>
            </a:r>
            <a:r>
              <a:rPr lang="en-US" sz="1700" b="1" err="1">
                <a:ea typeface="+mn-lt"/>
                <a:cs typeface="+mn-lt"/>
              </a:rPr>
              <a:t>en</a:t>
            </a:r>
            <a:r>
              <a:rPr lang="en-US" sz="1700" b="1">
                <a:ea typeface="+mn-lt"/>
                <a:cs typeface="+mn-lt"/>
              </a:rPr>
              <a:t> la </a:t>
            </a:r>
            <a:r>
              <a:rPr lang="en-US" sz="1700" b="1" err="1">
                <a:ea typeface="+mn-lt"/>
                <a:cs typeface="+mn-lt"/>
              </a:rPr>
              <a:t>expresión</a:t>
            </a:r>
            <a:r>
              <a:rPr lang="en-US" sz="1700" b="1">
                <a:ea typeface="+mn-lt"/>
                <a:cs typeface="+mn-lt"/>
              </a:rPr>
              <a:t> </a:t>
            </a:r>
            <a:r>
              <a:rPr lang="en-US" sz="1700" b="1" err="1">
                <a:ea typeface="+mn-lt"/>
                <a:cs typeface="+mn-lt"/>
              </a:rPr>
              <a:t>génica</a:t>
            </a:r>
            <a:r>
              <a:rPr lang="en-US" sz="1700">
                <a:ea typeface="+mn-lt"/>
                <a:cs typeface="+mn-lt"/>
              </a:rPr>
              <a:t> </a:t>
            </a:r>
            <a:r>
              <a:rPr lang="en-US" sz="1700" err="1">
                <a:ea typeface="+mn-lt"/>
                <a:cs typeface="+mn-lt"/>
              </a:rPr>
              <a:t>en</a:t>
            </a:r>
            <a:r>
              <a:rPr lang="en-US" sz="1700">
                <a:ea typeface="+mn-lt"/>
                <a:cs typeface="+mn-lt"/>
              </a:rPr>
              <a:t> </a:t>
            </a:r>
            <a:r>
              <a:rPr lang="en-US" sz="1700" err="1">
                <a:ea typeface="+mn-lt"/>
                <a:cs typeface="+mn-lt"/>
              </a:rPr>
              <a:t>modelos</a:t>
            </a:r>
            <a:r>
              <a:rPr lang="en-US" sz="1700">
                <a:ea typeface="+mn-lt"/>
                <a:cs typeface="+mn-lt"/>
              </a:rPr>
              <a:t> </a:t>
            </a:r>
            <a:r>
              <a:rPr lang="en-US" sz="1700" err="1">
                <a:ea typeface="+mn-lt"/>
                <a:cs typeface="+mn-lt"/>
              </a:rPr>
              <a:t>celulares</a:t>
            </a:r>
            <a:r>
              <a:rPr lang="en-US" sz="1700">
                <a:ea typeface="+mn-lt"/>
                <a:cs typeface="+mn-lt"/>
              </a:rPr>
              <a:t> y </a:t>
            </a:r>
            <a:r>
              <a:rPr lang="en-US" sz="1700" err="1">
                <a:ea typeface="+mn-lt"/>
                <a:cs typeface="+mn-lt"/>
              </a:rPr>
              <a:t>animales</a:t>
            </a:r>
            <a:r>
              <a:rPr lang="en-US" sz="1700">
                <a:ea typeface="+mn-lt"/>
                <a:cs typeface="+mn-lt"/>
              </a:rPr>
              <a:t> con </a:t>
            </a:r>
            <a:r>
              <a:rPr lang="en-US" sz="1700" err="1">
                <a:ea typeface="+mn-lt"/>
                <a:cs typeface="+mn-lt"/>
              </a:rPr>
              <a:t>mHTT</a:t>
            </a:r>
            <a:r>
              <a:rPr lang="en-US" sz="1700">
                <a:ea typeface="+mn-lt"/>
                <a:cs typeface="+mn-lt"/>
              </a:rPr>
              <a:t>, y </a:t>
            </a:r>
            <a:r>
              <a:rPr lang="en-US" sz="1700" err="1">
                <a:ea typeface="+mn-lt"/>
                <a:cs typeface="+mn-lt"/>
              </a:rPr>
              <a:t>células</a:t>
            </a:r>
            <a:r>
              <a:rPr lang="en-US" sz="1700">
                <a:ea typeface="+mn-lt"/>
                <a:cs typeface="+mn-lt"/>
              </a:rPr>
              <a:t> </a:t>
            </a:r>
            <a:r>
              <a:rPr lang="en-US" sz="1700" err="1">
                <a:ea typeface="+mn-lt"/>
                <a:cs typeface="+mn-lt"/>
              </a:rPr>
              <a:t>humanas</a:t>
            </a:r>
            <a:r>
              <a:rPr lang="en-US" sz="1700">
                <a:ea typeface="+mn-lt"/>
                <a:cs typeface="+mn-lt"/>
              </a:rPr>
              <a:t> </a:t>
            </a:r>
            <a:r>
              <a:rPr lang="en-US" sz="1700" err="1">
                <a:ea typeface="+mn-lt"/>
                <a:cs typeface="+mn-lt"/>
              </a:rPr>
              <a:t>derivadas</a:t>
            </a:r>
            <a:r>
              <a:rPr lang="en-US" sz="1700">
                <a:ea typeface="+mn-lt"/>
                <a:cs typeface="+mn-lt"/>
              </a:rPr>
              <a:t> de </a:t>
            </a:r>
            <a:r>
              <a:rPr lang="en-US" sz="1700" err="1">
                <a:ea typeface="+mn-lt"/>
                <a:cs typeface="+mn-lt"/>
              </a:rPr>
              <a:t>pacientes</a:t>
            </a:r>
            <a:r>
              <a:rPr lang="en-US" sz="1700">
                <a:ea typeface="+mn-lt"/>
                <a:cs typeface="+mn-lt"/>
              </a:rPr>
              <a:t>.</a:t>
            </a:r>
            <a:endParaRPr lang="en-US">
              <a:ea typeface="+mn-lt"/>
              <a:cs typeface="+mn-lt"/>
            </a:endParaRPr>
          </a:p>
          <a:p>
            <a:r>
              <a:rPr lang="en-US" sz="1700">
                <a:ea typeface="+mn-lt"/>
                <a:cs typeface="+mn-lt"/>
              </a:rPr>
              <a:t>- </a:t>
            </a:r>
            <a:r>
              <a:rPr lang="en-US" sz="1700" err="1">
                <a:ea typeface="+mn-lt"/>
                <a:cs typeface="+mn-lt"/>
              </a:rPr>
              <a:t>Silenciamiento</a:t>
            </a:r>
            <a:r>
              <a:rPr lang="en-US" sz="1700">
                <a:ea typeface="+mn-lt"/>
                <a:cs typeface="+mn-lt"/>
              </a:rPr>
              <a:t> y </a:t>
            </a:r>
            <a:r>
              <a:rPr lang="en-US" sz="1700" err="1">
                <a:ea typeface="+mn-lt"/>
                <a:cs typeface="+mn-lt"/>
              </a:rPr>
              <a:t>sobreexpresión</a:t>
            </a:r>
            <a:r>
              <a:rPr lang="en-US" sz="1700">
                <a:ea typeface="+mn-lt"/>
                <a:cs typeface="+mn-lt"/>
              </a:rPr>
              <a:t> de genes </a:t>
            </a:r>
            <a:r>
              <a:rPr lang="en-US" sz="1700" err="1">
                <a:ea typeface="+mn-lt"/>
                <a:cs typeface="+mn-lt"/>
              </a:rPr>
              <a:t>específicos</a:t>
            </a:r>
            <a:r>
              <a:rPr lang="en-US" sz="1700">
                <a:ea typeface="+mn-lt"/>
                <a:cs typeface="+mn-lt"/>
              </a:rPr>
              <a:t> </a:t>
            </a:r>
            <a:r>
              <a:rPr lang="en-US" sz="1700" err="1">
                <a:ea typeface="+mn-lt"/>
                <a:cs typeface="+mn-lt"/>
              </a:rPr>
              <a:t>pueden</a:t>
            </a:r>
            <a:r>
              <a:rPr lang="en-US" sz="1700">
                <a:ea typeface="+mn-lt"/>
                <a:cs typeface="+mn-lt"/>
              </a:rPr>
              <a:t> </a:t>
            </a:r>
            <a:r>
              <a:rPr lang="en-US" sz="1700" err="1">
                <a:ea typeface="+mn-lt"/>
                <a:cs typeface="+mn-lt"/>
              </a:rPr>
              <a:t>modificar</a:t>
            </a:r>
            <a:r>
              <a:rPr lang="en-US" sz="1700">
                <a:ea typeface="+mn-lt"/>
                <a:cs typeface="+mn-lt"/>
              </a:rPr>
              <a:t> la </a:t>
            </a:r>
            <a:r>
              <a:rPr lang="en-US" sz="1700" b="1" err="1">
                <a:ea typeface="+mn-lt"/>
                <a:cs typeface="+mn-lt"/>
              </a:rPr>
              <a:t>toxicidad</a:t>
            </a:r>
            <a:r>
              <a:rPr lang="en-US" sz="1700" b="1">
                <a:ea typeface="+mn-lt"/>
                <a:cs typeface="+mn-lt"/>
              </a:rPr>
              <a:t> de </a:t>
            </a:r>
            <a:r>
              <a:rPr lang="en-US" sz="1700" b="1" err="1">
                <a:ea typeface="+mn-lt"/>
                <a:cs typeface="+mn-lt"/>
              </a:rPr>
              <a:t>mHTT</a:t>
            </a:r>
            <a:r>
              <a:rPr lang="en-US" sz="1700">
                <a:ea typeface="+mn-lt"/>
                <a:cs typeface="+mn-lt"/>
              </a:rPr>
              <a:t> (Galvan et al., 2018).</a:t>
            </a:r>
            <a:endParaRPr lang="en-US">
              <a:ea typeface="+mn-lt"/>
              <a:cs typeface="+mn-lt"/>
            </a:endParaRPr>
          </a:p>
          <a:p>
            <a:endParaRPr lang="en-US" sz="1700" b="1">
              <a:ea typeface="+mn-lt"/>
              <a:cs typeface="+mn-lt"/>
            </a:endParaRPr>
          </a:p>
          <a:p>
            <a:r>
              <a:rPr lang="en-US" sz="1700" b="1">
                <a:ea typeface="+mn-lt"/>
                <a:cs typeface="+mn-lt"/>
              </a:rPr>
              <a:t>2.    </a:t>
            </a:r>
            <a:r>
              <a:rPr lang="en-US" sz="1700" b="1" err="1">
                <a:ea typeface="+mn-lt"/>
                <a:cs typeface="+mn-lt"/>
              </a:rPr>
              <a:t>Interferencia</a:t>
            </a:r>
            <a:r>
              <a:rPr lang="en-US" sz="1700" b="1">
                <a:ea typeface="+mn-lt"/>
                <a:cs typeface="+mn-lt"/>
              </a:rPr>
              <a:t> de ARN </a:t>
            </a:r>
            <a:r>
              <a:rPr lang="en-US" sz="1700" b="1" dirty="0">
                <a:ea typeface="+mn-lt"/>
                <a:cs typeface="+mn-lt"/>
              </a:rPr>
              <a:t>y </a:t>
            </a:r>
            <a:r>
              <a:rPr lang="en-US" sz="1700" b="1" err="1">
                <a:ea typeface="+mn-lt"/>
                <a:cs typeface="+mn-lt"/>
              </a:rPr>
              <a:t>Toxicidad</a:t>
            </a:r>
            <a:r>
              <a:rPr lang="en-US" sz="1700" b="1">
                <a:ea typeface="+mn-lt"/>
                <a:cs typeface="+mn-lt"/>
              </a:rPr>
              <a:t>:</a:t>
            </a:r>
            <a:endParaRPr lang="en-US">
              <a:ea typeface="+mn-lt"/>
              <a:cs typeface="+mn-lt"/>
            </a:endParaRPr>
          </a:p>
          <a:p>
            <a:r>
              <a:rPr lang="en-US" sz="1700">
                <a:ea typeface="+mn-lt"/>
                <a:cs typeface="+mn-lt"/>
              </a:rPr>
              <a:t>- </a:t>
            </a:r>
            <a:r>
              <a:rPr lang="en-US" sz="1700" err="1">
                <a:ea typeface="+mn-lt"/>
                <a:cs typeface="+mn-lt"/>
              </a:rPr>
              <a:t>Análisis</a:t>
            </a:r>
            <a:r>
              <a:rPr lang="en-US" sz="1700">
                <a:ea typeface="+mn-lt"/>
                <a:cs typeface="+mn-lt"/>
              </a:rPr>
              <a:t> de</a:t>
            </a:r>
            <a:r>
              <a:rPr lang="en-US" sz="1700" dirty="0">
                <a:ea typeface="+mn-lt"/>
                <a:cs typeface="+mn-lt"/>
              </a:rPr>
              <a:t> la </a:t>
            </a:r>
            <a:r>
              <a:rPr lang="en-US" sz="1700" b="1" err="1">
                <a:ea typeface="+mn-lt"/>
                <a:cs typeface="+mn-lt"/>
              </a:rPr>
              <a:t>interferencia</a:t>
            </a:r>
            <a:r>
              <a:rPr lang="en-US" sz="1700" b="1" dirty="0">
                <a:ea typeface="+mn-lt"/>
                <a:cs typeface="+mn-lt"/>
              </a:rPr>
              <a:t> de ARN</a:t>
            </a:r>
            <a:r>
              <a:rPr lang="en-US" sz="1700" dirty="0">
                <a:ea typeface="+mn-lt"/>
                <a:cs typeface="+mn-lt"/>
              </a:rPr>
              <a:t> y </a:t>
            </a:r>
            <a:r>
              <a:rPr lang="en-US" sz="1700" b="1" err="1">
                <a:ea typeface="+mn-lt"/>
                <a:cs typeface="+mn-lt"/>
              </a:rPr>
              <a:t>alteración</a:t>
            </a:r>
            <a:r>
              <a:rPr lang="en-US" sz="1700" b="1" dirty="0">
                <a:ea typeface="+mn-lt"/>
                <a:cs typeface="+mn-lt"/>
              </a:rPr>
              <a:t> de </a:t>
            </a:r>
            <a:r>
              <a:rPr lang="en-US" sz="1700" b="1" err="1">
                <a:ea typeface="+mn-lt"/>
                <a:cs typeface="+mn-lt"/>
              </a:rPr>
              <a:t>microARN</a:t>
            </a:r>
            <a:r>
              <a:rPr lang="en-US" sz="1700" dirty="0">
                <a:ea typeface="+mn-lt"/>
                <a:cs typeface="+mn-lt"/>
              </a:rPr>
              <a:t> </a:t>
            </a:r>
            <a:r>
              <a:rPr lang="en-US" sz="1700" err="1">
                <a:ea typeface="+mn-lt"/>
                <a:cs typeface="+mn-lt"/>
              </a:rPr>
              <a:t>en</a:t>
            </a:r>
            <a:r>
              <a:rPr lang="en-US" sz="1700" dirty="0">
                <a:ea typeface="+mn-lt"/>
                <a:cs typeface="+mn-lt"/>
              </a:rPr>
              <a:t> </a:t>
            </a:r>
            <a:r>
              <a:rPr lang="en-US" sz="1700" err="1">
                <a:ea typeface="+mn-lt"/>
                <a:cs typeface="+mn-lt"/>
              </a:rPr>
              <a:t>neuronas</a:t>
            </a:r>
            <a:r>
              <a:rPr lang="en-US" sz="1700" dirty="0">
                <a:ea typeface="+mn-lt"/>
                <a:cs typeface="+mn-lt"/>
              </a:rPr>
              <a:t> </a:t>
            </a:r>
            <a:r>
              <a:rPr lang="en-US" sz="1700" err="1">
                <a:ea typeface="+mn-lt"/>
                <a:cs typeface="+mn-lt"/>
              </a:rPr>
              <a:t>afectadas</a:t>
            </a:r>
            <a:r>
              <a:rPr lang="en-US" sz="1700" dirty="0">
                <a:ea typeface="+mn-lt"/>
                <a:cs typeface="+mn-lt"/>
              </a:rPr>
              <a:t> </a:t>
            </a:r>
            <a:r>
              <a:rPr lang="en-US" sz="1700" err="1">
                <a:ea typeface="+mn-lt"/>
                <a:cs typeface="+mn-lt"/>
              </a:rPr>
              <a:t>por</a:t>
            </a:r>
            <a:r>
              <a:rPr lang="en-US" sz="1700" dirty="0">
                <a:ea typeface="+mn-lt"/>
                <a:cs typeface="+mn-lt"/>
              </a:rPr>
              <a:t> </a:t>
            </a:r>
            <a:r>
              <a:rPr lang="en-US" sz="1700" err="1">
                <a:ea typeface="+mn-lt"/>
                <a:cs typeface="+mn-lt"/>
              </a:rPr>
              <a:t>mHTT</a:t>
            </a:r>
            <a:r>
              <a:rPr lang="en-US" sz="1700" dirty="0">
                <a:ea typeface="+mn-lt"/>
                <a:cs typeface="+mn-lt"/>
              </a:rPr>
              <a:t> (</a:t>
            </a:r>
            <a:r>
              <a:rPr lang="en-US" sz="1700">
                <a:ea typeface="+mn-lt"/>
                <a:cs typeface="+mn-lt"/>
              </a:rPr>
              <a:t>Murmann et al., 2022</a:t>
            </a:r>
            <a:r>
              <a:rPr lang="en-US" sz="1700" dirty="0">
                <a:ea typeface="+mn-lt"/>
                <a:cs typeface="+mn-lt"/>
              </a:rPr>
              <a:t>).</a:t>
            </a:r>
            <a:endParaRPr lang="en-US">
              <a:ea typeface="+mn-lt"/>
              <a:cs typeface="+mn-lt"/>
            </a:endParaRPr>
          </a:p>
          <a:p>
            <a:endParaRPr lang="en-US" sz="1700">
              <a:ea typeface="+mn-lt"/>
              <a:cs typeface="+mn-lt"/>
            </a:endParaRPr>
          </a:p>
          <a:p>
            <a:r>
              <a:rPr lang="en-US" sz="1700" b="1">
                <a:ea typeface="+mn-lt"/>
                <a:cs typeface="+mn-lt"/>
              </a:rPr>
              <a:t>3.   </a:t>
            </a:r>
            <a:r>
              <a:rPr lang="en-US" sz="1700" b="1" err="1">
                <a:ea typeface="+mn-lt"/>
                <a:cs typeface="+mn-lt"/>
              </a:rPr>
              <a:t>Modificadores</a:t>
            </a:r>
            <a:r>
              <a:rPr lang="en-US" sz="1700" b="1">
                <a:ea typeface="+mn-lt"/>
                <a:cs typeface="+mn-lt"/>
              </a:rPr>
              <a:t> </a:t>
            </a:r>
            <a:r>
              <a:rPr lang="en-US" sz="1700" b="1" err="1">
                <a:ea typeface="+mn-lt"/>
                <a:cs typeface="+mn-lt"/>
              </a:rPr>
              <a:t>Genéticos</a:t>
            </a:r>
            <a:r>
              <a:rPr lang="en-US" sz="1700" b="1">
                <a:ea typeface="+mn-lt"/>
                <a:cs typeface="+mn-lt"/>
              </a:rPr>
              <a:t> y </a:t>
            </a:r>
            <a:r>
              <a:rPr lang="en-US" sz="1700" b="1" err="1">
                <a:ea typeface="+mn-lt"/>
                <a:cs typeface="+mn-lt"/>
              </a:rPr>
              <a:t>Edad</a:t>
            </a:r>
            <a:r>
              <a:rPr lang="en-US" sz="1700" b="1">
                <a:ea typeface="+mn-lt"/>
                <a:cs typeface="+mn-lt"/>
              </a:rPr>
              <a:t> de </a:t>
            </a:r>
            <a:r>
              <a:rPr lang="en-US" sz="1700" b="1" err="1">
                <a:ea typeface="+mn-lt"/>
                <a:cs typeface="+mn-lt"/>
              </a:rPr>
              <a:t>Inicio</a:t>
            </a:r>
            <a:r>
              <a:rPr lang="en-US" sz="1700" b="1">
                <a:ea typeface="+mn-lt"/>
                <a:cs typeface="+mn-lt"/>
              </a:rPr>
              <a:t>:</a:t>
            </a:r>
            <a:endParaRPr lang="en-US"/>
          </a:p>
          <a:p>
            <a:r>
              <a:rPr lang="en-US" sz="1700" b="1">
                <a:ea typeface="+mn-lt"/>
                <a:cs typeface="+mn-lt"/>
              </a:rPr>
              <a:t>-</a:t>
            </a:r>
            <a:r>
              <a:rPr lang="en-US" sz="1700" b="1" err="1">
                <a:ea typeface="+mn-lt"/>
                <a:cs typeface="+mn-lt"/>
              </a:rPr>
              <a:t>Modificadores</a:t>
            </a:r>
            <a:r>
              <a:rPr lang="en-US" sz="1700" b="1">
                <a:ea typeface="+mn-lt"/>
                <a:cs typeface="+mn-lt"/>
              </a:rPr>
              <a:t> </a:t>
            </a:r>
            <a:r>
              <a:rPr lang="en-US" sz="1700" b="1" err="1">
                <a:ea typeface="+mn-lt"/>
                <a:cs typeface="+mn-lt"/>
              </a:rPr>
              <a:t>genéticos</a:t>
            </a:r>
            <a:r>
              <a:rPr lang="en-US" sz="1700">
                <a:ea typeface="+mn-lt"/>
                <a:cs typeface="+mn-lt"/>
              </a:rPr>
              <a:t> </a:t>
            </a:r>
            <a:r>
              <a:rPr lang="en-US" sz="1700" err="1">
                <a:ea typeface="+mn-lt"/>
                <a:cs typeface="+mn-lt"/>
              </a:rPr>
              <a:t>impactan</a:t>
            </a:r>
            <a:r>
              <a:rPr lang="en-US" sz="1700">
                <a:ea typeface="+mn-lt"/>
                <a:cs typeface="+mn-lt"/>
              </a:rPr>
              <a:t> la </a:t>
            </a:r>
            <a:r>
              <a:rPr lang="en-US" sz="1700" err="1">
                <a:ea typeface="+mn-lt"/>
                <a:cs typeface="+mn-lt"/>
              </a:rPr>
              <a:t>variabilidad</a:t>
            </a:r>
            <a:r>
              <a:rPr lang="en-US" sz="1700">
                <a:ea typeface="+mn-lt"/>
                <a:cs typeface="+mn-lt"/>
              </a:rPr>
              <a:t> </a:t>
            </a:r>
            <a:r>
              <a:rPr lang="en-US" sz="1700" err="1">
                <a:ea typeface="+mn-lt"/>
                <a:cs typeface="+mn-lt"/>
              </a:rPr>
              <a:t>en</a:t>
            </a:r>
            <a:r>
              <a:rPr lang="en-US" sz="1700">
                <a:ea typeface="+mn-lt"/>
                <a:cs typeface="+mn-lt"/>
              </a:rPr>
              <a:t> la </a:t>
            </a:r>
            <a:r>
              <a:rPr lang="en-US" sz="1700" err="1">
                <a:ea typeface="+mn-lt"/>
                <a:cs typeface="+mn-lt"/>
              </a:rPr>
              <a:t>edad</a:t>
            </a:r>
            <a:r>
              <a:rPr lang="en-US" sz="1700">
                <a:ea typeface="+mn-lt"/>
                <a:cs typeface="+mn-lt"/>
              </a:rPr>
              <a:t> de </a:t>
            </a:r>
            <a:r>
              <a:rPr lang="en-US" sz="1700" err="1">
                <a:ea typeface="+mn-lt"/>
                <a:cs typeface="+mn-lt"/>
              </a:rPr>
              <a:t>aparición</a:t>
            </a:r>
            <a:r>
              <a:rPr lang="en-US" sz="1700">
                <a:ea typeface="+mn-lt"/>
                <a:cs typeface="+mn-lt"/>
              </a:rPr>
              <a:t> de </a:t>
            </a:r>
            <a:r>
              <a:rPr lang="en-US" sz="1700" err="1">
                <a:ea typeface="+mn-lt"/>
                <a:cs typeface="+mn-lt"/>
              </a:rPr>
              <a:t>síntomas</a:t>
            </a:r>
            <a:r>
              <a:rPr lang="en-US" sz="1700">
                <a:ea typeface="+mn-lt"/>
                <a:cs typeface="+mn-lt"/>
              </a:rPr>
              <a:t>, </a:t>
            </a:r>
            <a:r>
              <a:rPr lang="en-US" sz="1700" err="1">
                <a:ea typeface="+mn-lt"/>
                <a:cs typeface="+mn-lt"/>
              </a:rPr>
              <a:t>incluso</a:t>
            </a:r>
            <a:r>
              <a:rPr lang="en-US" sz="1700">
                <a:ea typeface="+mn-lt"/>
                <a:cs typeface="+mn-lt"/>
              </a:rPr>
              <a:t> </a:t>
            </a:r>
            <a:r>
              <a:rPr lang="en-US" sz="1700" dirty="0">
                <a:ea typeface="+mn-lt"/>
                <a:cs typeface="+mn-lt"/>
              </a:rPr>
              <a:t>con </a:t>
            </a:r>
            <a:r>
              <a:rPr lang="en-US" sz="1700" err="1">
                <a:ea typeface="+mn-lt"/>
                <a:cs typeface="+mn-lt"/>
              </a:rPr>
              <a:t>el</a:t>
            </a:r>
            <a:r>
              <a:rPr lang="en-US" sz="1700" dirty="0">
                <a:ea typeface="+mn-lt"/>
                <a:cs typeface="+mn-lt"/>
              </a:rPr>
              <a:t> </a:t>
            </a:r>
            <a:r>
              <a:rPr lang="en-US" sz="1700" err="1">
                <a:ea typeface="+mn-lt"/>
                <a:cs typeface="+mn-lt"/>
              </a:rPr>
              <a:t>mismo</a:t>
            </a:r>
            <a:r>
              <a:rPr lang="en-US" sz="1700" dirty="0">
                <a:ea typeface="+mn-lt"/>
                <a:cs typeface="+mn-lt"/>
              </a:rPr>
              <a:t> </a:t>
            </a:r>
            <a:r>
              <a:rPr lang="en-US" sz="1700" err="1">
                <a:ea typeface="+mn-lt"/>
                <a:cs typeface="+mn-lt"/>
              </a:rPr>
              <a:t>número</a:t>
            </a:r>
            <a:r>
              <a:rPr lang="en-US" sz="1700" dirty="0">
                <a:ea typeface="+mn-lt"/>
                <a:cs typeface="+mn-lt"/>
              </a:rPr>
              <a:t> de </a:t>
            </a:r>
            <a:r>
              <a:rPr lang="en-US" sz="1700" err="1">
                <a:ea typeface="+mn-lt"/>
                <a:cs typeface="+mn-lt"/>
              </a:rPr>
              <a:t>repeticiones</a:t>
            </a:r>
            <a:r>
              <a:rPr lang="en-US" sz="1700" dirty="0">
                <a:ea typeface="+mn-lt"/>
                <a:cs typeface="+mn-lt"/>
              </a:rPr>
              <a:t> CAG (Accession: PRJNA311618).</a:t>
            </a:r>
            <a:endParaRPr lang="en-US">
              <a:ea typeface="+mn-lt"/>
              <a:cs typeface="+mn-lt"/>
            </a:endParaRPr>
          </a:p>
          <a:p>
            <a:endParaRPr lang="en-US" sz="1700"/>
          </a:p>
          <a:p>
            <a:pPr marL="0" lvl="1"/>
            <a:endParaRPr lang="en-US" sz="1700" dirty="0"/>
          </a:p>
        </p:txBody>
      </p:sp>
      <p:pic>
        <p:nvPicPr>
          <p:cNvPr id="20" name="Picture 3">
            <a:extLst>
              <a:ext uri="{FF2B5EF4-FFF2-40B4-BE49-F238E27FC236}">
                <a16:creationId xmlns:a16="http://schemas.microsoft.com/office/drawing/2014/main" id="{94F7900A-BDF8-BACA-46CF-B3D4830B02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503" b="5721"/>
          <a:stretch/>
        </p:blipFill>
        <p:spPr bwMode="auto">
          <a:xfrm>
            <a:off x="20887375" y="2919254"/>
            <a:ext cx="4908491" cy="242198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a:extLst>
              <a:ext uri="{FF2B5EF4-FFF2-40B4-BE49-F238E27FC236}">
                <a16:creationId xmlns:a16="http://schemas.microsoft.com/office/drawing/2014/main" id="{BCF9AEA2-D146-0FFA-E339-C3C5BEBD68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2542" b="5721"/>
          <a:stretch/>
        </p:blipFill>
        <p:spPr bwMode="auto">
          <a:xfrm>
            <a:off x="22260854" y="49299"/>
            <a:ext cx="2161532" cy="2815940"/>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61C0C996-AE28-2F5D-885C-FE1B49D9A7FB}"/>
              </a:ext>
            </a:extLst>
          </p:cNvPr>
          <p:cNvSpPr txBox="1"/>
          <p:nvPr/>
        </p:nvSpPr>
        <p:spPr>
          <a:xfrm>
            <a:off x="20841001" y="5283286"/>
            <a:ext cx="503336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100" b="1" dirty="0"/>
              <a:t>Figura X. </a:t>
            </a:r>
            <a:r>
              <a:rPr lang="es-MX" sz="1100" dirty="0"/>
              <a:t>En ausencia de </a:t>
            </a:r>
            <a:r>
              <a:rPr lang="es-MX" sz="1100" i="1" dirty="0"/>
              <a:t>FAN1</a:t>
            </a:r>
            <a:r>
              <a:rPr lang="es-MX" sz="1100" dirty="0"/>
              <a:t> (FAN1-/-), </a:t>
            </a:r>
            <a:r>
              <a:rPr lang="es-MX" sz="1100" dirty="0" err="1"/>
              <a:t>MutL</a:t>
            </a:r>
            <a:r>
              <a:rPr lang="es-MX" sz="1100" dirty="0"/>
              <a:t>α (MLH1/PMS2) es reclutado a la lesión por MutSβ, que conduce a la activación de la MMR, la reparación propensa a errores y la expansión de CAG. La expresión de </a:t>
            </a:r>
            <a:r>
              <a:rPr lang="es-MX" sz="1100" i="1" dirty="0"/>
              <a:t>FAN1</a:t>
            </a:r>
            <a:r>
              <a:rPr lang="es-MX" sz="1100" dirty="0"/>
              <a:t> (FAN1+/+) puede estabilizar la repetición CAG secuestrando a </a:t>
            </a:r>
            <a:r>
              <a:rPr lang="es-MX" sz="1100" dirty="0" err="1"/>
              <a:t>MutL</a:t>
            </a:r>
            <a:r>
              <a:rPr lang="es-MX" sz="1100" dirty="0"/>
              <a:t>α. Alternativamente, la asociación </a:t>
            </a:r>
            <a:r>
              <a:rPr lang="es-MX" sz="1100" i="1" dirty="0"/>
              <a:t>de FAN1 </a:t>
            </a:r>
            <a:r>
              <a:rPr lang="es-MX" sz="1100" dirty="0"/>
              <a:t>con la repetición CAG facilita una reparación precisa, posiblemente reclutando componentes </a:t>
            </a:r>
            <a:r>
              <a:rPr lang="es-MX" sz="1100" i="1" dirty="0"/>
              <a:t>DDR</a:t>
            </a:r>
            <a:r>
              <a:rPr lang="es-MX" sz="1100" dirty="0"/>
              <a:t> o </a:t>
            </a:r>
            <a:r>
              <a:rPr lang="es-MX" sz="1100" i="1" dirty="0"/>
              <a:t>FAN1</a:t>
            </a:r>
            <a:r>
              <a:rPr lang="es-MX" sz="1100" dirty="0"/>
              <a:t> bloquea el acceso a la repetición CAG, impidiendo el acceso a los componentes MMR y la expansión CAG. Tomado y modificado de Goold </a:t>
            </a:r>
            <a:r>
              <a:rPr lang="es-MX" sz="1100" i="1" dirty="0"/>
              <a:t>et al. </a:t>
            </a:r>
            <a:r>
              <a:rPr lang="es-MX" sz="1100" dirty="0"/>
              <a:t>(2019).</a:t>
            </a:r>
            <a:endParaRPr lang="en-US" sz="1100" dirty="0"/>
          </a:p>
        </p:txBody>
      </p:sp>
      <p:pic>
        <p:nvPicPr>
          <p:cNvPr id="6" name="Imagen 5" descr="21 Mhtt Images, Stock Photos, and Vectors | Shutterstock">
            <a:extLst>
              <a:ext uri="{FF2B5EF4-FFF2-40B4-BE49-F238E27FC236}">
                <a16:creationId xmlns:a16="http://schemas.microsoft.com/office/drawing/2014/main" id="{89A927CC-7A3C-49F0-81D9-78B58D560123}"/>
              </a:ext>
            </a:extLst>
          </p:cNvPr>
          <p:cNvPicPr>
            <a:picLocks noChangeAspect="1"/>
          </p:cNvPicPr>
          <p:nvPr/>
        </p:nvPicPr>
        <p:blipFill>
          <a:blip r:embed="rId5"/>
          <a:stretch>
            <a:fillRect/>
          </a:stretch>
        </p:blipFill>
        <p:spPr>
          <a:xfrm>
            <a:off x="6581725" y="1183715"/>
            <a:ext cx="5233211" cy="3032259"/>
          </a:xfrm>
          <a:prstGeom prst="rect">
            <a:avLst/>
          </a:prstGeom>
        </p:spPr>
      </p:pic>
      <p:sp>
        <p:nvSpPr>
          <p:cNvPr id="2" name="CuadroTexto 1">
            <a:extLst>
              <a:ext uri="{FF2B5EF4-FFF2-40B4-BE49-F238E27FC236}">
                <a16:creationId xmlns:a16="http://schemas.microsoft.com/office/drawing/2014/main" id="{7FA43A60-E6DD-A765-0E8D-2026AD357A80}"/>
              </a:ext>
            </a:extLst>
          </p:cNvPr>
          <p:cNvSpPr txBox="1"/>
          <p:nvPr/>
        </p:nvSpPr>
        <p:spPr>
          <a:xfrm>
            <a:off x="6467199" y="4299198"/>
            <a:ext cx="546226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dirty="0"/>
              <a:t>Figura </a:t>
            </a:r>
            <a:r>
              <a:rPr lang="es-MX" sz="1200" b="1"/>
              <a:t>9</a:t>
            </a:r>
            <a:r>
              <a:rPr lang="es-MX" sz="1200" b="1" dirty="0"/>
              <a:t>. </a:t>
            </a:r>
            <a:r>
              <a:rPr lang="es-MX" sz="1200" dirty="0"/>
              <a:t>Péptidos de la Enfermedad de Huntington. Al lado izquierdo se observa los péptidos de la proteína huntingtina en pacientes sin la enfermedad. Al lado derecho la región </a:t>
            </a:r>
            <a:r>
              <a:rPr lang="es-MX" sz="1200" err="1"/>
              <a:t>poliQ</a:t>
            </a:r>
            <a:r>
              <a:rPr lang="es-MX" sz="1200" dirty="0"/>
              <a:t> expandida en la proteína h huntingtina de pacientes con EH.</a:t>
            </a:r>
            <a:endParaRPr lang="en-US" sz="1200" dirty="0"/>
          </a:p>
        </p:txBody>
      </p:sp>
      <p:pic>
        <p:nvPicPr>
          <p:cNvPr id="6146" name="Picture 2" descr="ENA Notebooks">
            <a:extLst>
              <a:ext uri="{FF2B5EF4-FFF2-40B4-BE49-F238E27FC236}">
                <a16:creationId xmlns:a16="http://schemas.microsoft.com/office/drawing/2014/main" id="{126652F2-77E2-38E5-36F2-E67C68A515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0089" y="130272"/>
            <a:ext cx="2409371" cy="69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871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3AF4F14-0BF8-465E-BA50-36970AEF49EE}"/>
              </a:ext>
            </a:extLst>
          </p:cNvPr>
          <p:cNvSpPr>
            <a:spLocks noGrp="1"/>
          </p:cNvSpPr>
          <p:nvPr>
            <p:ph type="title"/>
          </p:nvPr>
        </p:nvSpPr>
        <p:spPr>
          <a:xfrm>
            <a:off x="525061" y="627293"/>
            <a:ext cx="4368602" cy="1956841"/>
          </a:xfrm>
        </p:spPr>
        <p:txBody>
          <a:bodyPr anchor="b">
            <a:normAutofit/>
          </a:bodyPr>
          <a:lstStyle/>
          <a:p>
            <a:r>
              <a:rPr lang="es-ES" sz="5000">
                <a:latin typeface="Quire Sans"/>
                <a:cs typeface="Quire Sans"/>
              </a:rPr>
              <a:t>Enfermedad de Huntington</a:t>
            </a:r>
          </a:p>
        </p:txBody>
      </p:sp>
      <p:sp>
        <p:nvSpPr>
          <p:cNvPr id="3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6C79182-70F0-8C50-0E47-B7851E495866}"/>
              </a:ext>
            </a:extLst>
          </p:cNvPr>
          <p:cNvSpPr>
            <a:spLocks noGrp="1"/>
          </p:cNvSpPr>
          <p:nvPr>
            <p:ph idx="1"/>
          </p:nvPr>
        </p:nvSpPr>
        <p:spPr>
          <a:xfrm>
            <a:off x="525061" y="2872899"/>
            <a:ext cx="4329853" cy="2429272"/>
          </a:xfrm>
        </p:spPr>
        <p:txBody>
          <a:bodyPr vert="horz" lIns="91440" tIns="45720" rIns="91440" bIns="45720" rtlCol="0" anchor="t">
            <a:noAutofit/>
          </a:bodyPr>
          <a:lstStyle/>
          <a:p>
            <a:r>
              <a:rPr lang="en-US" sz="2000" dirty="0" err="1">
                <a:latin typeface="Century Gothic"/>
              </a:rPr>
              <a:t>Trastorno</a:t>
            </a:r>
            <a:r>
              <a:rPr lang="en-US" sz="2000" dirty="0">
                <a:latin typeface="Century Gothic"/>
              </a:rPr>
              <a:t> </a:t>
            </a:r>
            <a:r>
              <a:rPr lang="en-US" sz="2000" dirty="0" err="1">
                <a:latin typeface="Century Gothic"/>
              </a:rPr>
              <a:t>neurodegenerativo</a:t>
            </a:r>
            <a:r>
              <a:rPr lang="en-US" sz="2000" dirty="0">
                <a:latin typeface="Century Gothic"/>
              </a:rPr>
              <a:t> </a:t>
            </a:r>
            <a:r>
              <a:rPr lang="en-US" sz="2000" dirty="0" err="1">
                <a:latin typeface="Century Gothic"/>
              </a:rPr>
              <a:t>hereditario</a:t>
            </a:r>
            <a:r>
              <a:rPr lang="en-US" sz="2000" dirty="0">
                <a:latin typeface="Century Gothic"/>
              </a:rPr>
              <a:t>.</a:t>
            </a:r>
          </a:p>
          <a:p>
            <a:r>
              <a:rPr lang="en-US" sz="2000" dirty="0" err="1">
                <a:latin typeface="Century Gothic"/>
              </a:rPr>
              <a:t>Descrita</a:t>
            </a:r>
            <a:r>
              <a:rPr lang="en-US" sz="2000" dirty="0">
                <a:latin typeface="Century Gothic"/>
              </a:rPr>
              <a:t> por George Huntington 1872.</a:t>
            </a:r>
          </a:p>
          <a:p>
            <a:r>
              <a:rPr lang="en-US" sz="2000" dirty="0" err="1">
                <a:latin typeface="Century Gothic"/>
              </a:rPr>
              <a:t>Afecta</a:t>
            </a:r>
            <a:r>
              <a:rPr lang="en-US" sz="2000" dirty="0">
                <a:latin typeface="Century Gothic"/>
              </a:rPr>
              <a:t> </a:t>
            </a:r>
            <a:r>
              <a:rPr lang="en-US" sz="2000" dirty="0" err="1">
                <a:latin typeface="Century Gothic"/>
              </a:rPr>
              <a:t>principalmente</a:t>
            </a:r>
            <a:r>
              <a:rPr lang="en-US" sz="2000" dirty="0">
                <a:latin typeface="Century Gothic"/>
              </a:rPr>
              <a:t> a las neuronas en los </a:t>
            </a:r>
            <a:r>
              <a:rPr lang="en-US" sz="2000" dirty="0" err="1">
                <a:latin typeface="Century Gothic"/>
              </a:rPr>
              <a:t>ganglios</a:t>
            </a:r>
            <a:r>
              <a:rPr lang="en-US" sz="2000" dirty="0">
                <a:latin typeface="Century Gothic"/>
              </a:rPr>
              <a:t> basales.</a:t>
            </a:r>
          </a:p>
          <a:p>
            <a:endParaRPr lang="en-US" sz="2000" dirty="0">
              <a:latin typeface="Century Gothic"/>
            </a:endParaRPr>
          </a:p>
        </p:txBody>
      </p:sp>
      <p:pic>
        <p:nvPicPr>
          <p:cNvPr id="5" name="Imagen 4" descr="Why Huntington's disease may take so long to develop">
            <a:extLst>
              <a:ext uri="{FF2B5EF4-FFF2-40B4-BE49-F238E27FC236}">
                <a16:creationId xmlns:a16="http://schemas.microsoft.com/office/drawing/2014/main" id="{9B218F79-97E3-A90C-0170-4F1E47D42DAD}"/>
              </a:ext>
            </a:extLst>
          </p:cNvPr>
          <p:cNvPicPr>
            <a:picLocks noChangeAspect="1"/>
          </p:cNvPicPr>
          <p:nvPr/>
        </p:nvPicPr>
        <p:blipFill>
          <a:blip r:embed="rId3"/>
          <a:srcRect l="20283" r="23231" b="-210"/>
          <a:stretch/>
        </p:blipFill>
        <p:spPr>
          <a:xfrm>
            <a:off x="5311702" y="10"/>
            <a:ext cx="6886689" cy="687239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Imagen 2">
            <a:extLst>
              <a:ext uri="{FF2B5EF4-FFF2-40B4-BE49-F238E27FC236}">
                <a16:creationId xmlns:a16="http://schemas.microsoft.com/office/drawing/2014/main" id="{C7A5A296-2496-4033-AB83-461D3451FF25}"/>
              </a:ext>
            </a:extLst>
          </p:cNvPr>
          <p:cNvPicPr>
            <a:picLocks noChangeAspect="1"/>
          </p:cNvPicPr>
          <p:nvPr/>
        </p:nvPicPr>
        <p:blipFill>
          <a:blip r:embed="rId4"/>
          <a:stretch>
            <a:fillRect/>
          </a:stretch>
        </p:blipFill>
        <p:spPr>
          <a:xfrm>
            <a:off x="152401" y="5558118"/>
            <a:ext cx="1299882" cy="1299882"/>
          </a:xfrm>
          <a:prstGeom prst="rect">
            <a:avLst/>
          </a:prstGeom>
        </p:spPr>
      </p:pic>
      <p:sp>
        <p:nvSpPr>
          <p:cNvPr id="9" name="CuadroTexto 8">
            <a:extLst>
              <a:ext uri="{FF2B5EF4-FFF2-40B4-BE49-F238E27FC236}">
                <a16:creationId xmlns:a16="http://schemas.microsoft.com/office/drawing/2014/main" id="{6F190A3C-D651-42AD-8185-522A845E45CF}"/>
              </a:ext>
            </a:extLst>
          </p:cNvPr>
          <p:cNvSpPr txBox="1"/>
          <p:nvPr/>
        </p:nvSpPr>
        <p:spPr>
          <a:xfrm>
            <a:off x="2421960" y="6488668"/>
            <a:ext cx="3385679" cy="369332"/>
          </a:xfrm>
          <a:prstGeom prst="rect">
            <a:avLst/>
          </a:prstGeom>
          <a:noFill/>
        </p:spPr>
        <p:txBody>
          <a:bodyPr wrap="square">
            <a:spAutoFit/>
          </a:bodyPr>
          <a:lstStyle/>
          <a:p>
            <a:r>
              <a:rPr lang="es-ES" sz="1800" b="0" i="0">
                <a:solidFill>
                  <a:srgbClr val="000000"/>
                </a:solidFill>
                <a:effectLst/>
                <a:latin typeface="Quire Sans" panose="020B0502040400020003" pitchFamily="34" charset="0"/>
                <a:cs typeface="Quire Sans" panose="020B0502040400020003" pitchFamily="34" charset="0"/>
              </a:rPr>
              <a:t>(Bates </a:t>
            </a:r>
            <a:r>
              <a:rPr lang="es-ES" sz="1800" b="0" i="1">
                <a:solidFill>
                  <a:srgbClr val="000000"/>
                </a:solidFill>
                <a:effectLst/>
                <a:latin typeface="Quire Sans" panose="020B0502040400020003" pitchFamily="34" charset="0"/>
                <a:cs typeface="Quire Sans" panose="020B0502040400020003" pitchFamily="34" charset="0"/>
              </a:rPr>
              <a:t>et al</a:t>
            </a:r>
            <a:r>
              <a:rPr lang="es-ES" sz="1800" b="0" i="0">
                <a:solidFill>
                  <a:srgbClr val="000000"/>
                </a:solidFill>
                <a:effectLst/>
                <a:latin typeface="Quire Sans" panose="020B0502040400020003" pitchFamily="34" charset="0"/>
                <a:cs typeface="Quire Sans" panose="020B0502040400020003" pitchFamily="34" charset="0"/>
              </a:rPr>
              <a:t>., 2015; Du </a:t>
            </a:r>
            <a:r>
              <a:rPr lang="es-ES" sz="1800" b="0" i="1">
                <a:solidFill>
                  <a:srgbClr val="000000"/>
                </a:solidFill>
                <a:effectLst/>
                <a:latin typeface="Quire Sans" panose="020B0502040400020003" pitchFamily="34" charset="0"/>
                <a:cs typeface="Quire Sans" panose="020B0502040400020003" pitchFamily="34" charset="0"/>
              </a:rPr>
              <a:t>et al.</a:t>
            </a:r>
            <a:r>
              <a:rPr lang="es-ES" sz="1800" b="0" i="0">
                <a:solidFill>
                  <a:srgbClr val="000000"/>
                </a:solidFill>
                <a:effectLst/>
                <a:latin typeface="Quire Sans" panose="020B0502040400020003" pitchFamily="34" charset="0"/>
                <a:cs typeface="Quire Sans" panose="020B0502040400020003" pitchFamily="34" charset="0"/>
              </a:rPr>
              <a:t>, 2021)</a:t>
            </a:r>
            <a:endParaRPr lang="es-CO">
              <a:latin typeface="Quire Sans" panose="020B0502040400020003" pitchFamily="34" charset="0"/>
              <a:cs typeface="Quire Sans" panose="020B0502040400020003" pitchFamily="34" charset="0"/>
            </a:endParaRPr>
          </a:p>
        </p:txBody>
      </p:sp>
    </p:spTree>
    <p:extLst>
      <p:ext uri="{BB962C8B-B14F-4D97-AF65-F5344CB8AC3E}">
        <p14:creationId xmlns:p14="http://schemas.microsoft.com/office/powerpoint/2010/main" val="129683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AFC51B8B-A996-154E-43DC-DF56D98F2991}"/>
              </a:ext>
            </a:extLst>
          </p:cNvPr>
          <p:cNvSpPr/>
          <p:nvPr/>
        </p:nvSpPr>
        <p:spPr>
          <a:xfrm>
            <a:off x="-2348" y="5629469"/>
            <a:ext cx="12195522" cy="122876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s-ES" sz="2000">
                <a:solidFill>
                  <a:srgbClr val="000000"/>
                </a:solidFill>
                <a:ea typeface="+mn-lt"/>
                <a:cs typeface="+mn-lt"/>
              </a:rPr>
              <a:t>Estudiar los mecanismos de la mutación de </a:t>
            </a:r>
            <a:r>
              <a:rPr lang="es-ES" sz="2000" b="1">
                <a:solidFill>
                  <a:srgbClr val="000000"/>
                </a:solidFill>
                <a:ea typeface="+mn-lt"/>
                <a:cs typeface="+mn-lt"/>
              </a:rPr>
              <a:t>HTT</a:t>
            </a:r>
            <a:r>
              <a:rPr lang="es-ES" sz="2000">
                <a:solidFill>
                  <a:srgbClr val="000000"/>
                </a:solidFill>
                <a:ea typeface="+mn-lt"/>
                <a:cs typeface="+mn-lt"/>
              </a:rPr>
              <a:t> y </a:t>
            </a:r>
            <a:r>
              <a:rPr lang="es-ES" sz="2000" b="1">
                <a:solidFill>
                  <a:srgbClr val="000000"/>
                </a:solidFill>
                <a:ea typeface="+mn-lt"/>
                <a:cs typeface="+mn-lt"/>
              </a:rPr>
              <a:t>FAN1</a:t>
            </a:r>
            <a:r>
              <a:rPr lang="es-ES" sz="2000">
                <a:solidFill>
                  <a:srgbClr val="000000"/>
                </a:solidFill>
                <a:ea typeface="+mn-lt"/>
                <a:cs typeface="+mn-lt"/>
              </a:rPr>
              <a:t> no solo nos acercará a soluciones terapéuticas para la enfermedad de Huntington, sino que también </a:t>
            </a:r>
            <a:r>
              <a:rPr lang="es-ES" sz="2000" b="1">
                <a:solidFill>
                  <a:srgbClr val="000000"/>
                </a:solidFill>
                <a:ea typeface="+mn-lt"/>
                <a:cs typeface="+mn-lt"/>
              </a:rPr>
              <a:t>permitirá mejorar el diagnóstico temprano</a:t>
            </a:r>
            <a:r>
              <a:rPr lang="es-ES" sz="2000">
                <a:solidFill>
                  <a:srgbClr val="000000"/>
                </a:solidFill>
                <a:ea typeface="+mn-lt"/>
                <a:cs typeface="+mn-lt"/>
              </a:rPr>
              <a:t>, especialmente en </a:t>
            </a:r>
            <a:r>
              <a:rPr lang="es-ES" sz="2000" b="1">
                <a:solidFill>
                  <a:srgbClr val="000000"/>
                </a:solidFill>
                <a:ea typeface="+mn-lt"/>
                <a:cs typeface="+mn-lt"/>
              </a:rPr>
              <a:t>formas juveniles de la enfermedad</a:t>
            </a:r>
            <a:r>
              <a:rPr lang="es-ES" sz="2000">
                <a:solidFill>
                  <a:srgbClr val="000000"/>
                </a:solidFill>
                <a:ea typeface="+mn-lt"/>
                <a:cs typeface="+mn-lt"/>
              </a:rPr>
              <a:t>.</a:t>
            </a:r>
            <a:endParaRPr lang="es-ES" sz="2000">
              <a:ea typeface="+mn-lt"/>
              <a:cs typeface="+mn-lt"/>
            </a:endParaRPr>
          </a:p>
        </p:txBody>
      </p:sp>
      <p:sp>
        <p:nvSpPr>
          <p:cNvPr id="4" name="CuadroTexto 3">
            <a:extLst>
              <a:ext uri="{FF2B5EF4-FFF2-40B4-BE49-F238E27FC236}">
                <a16:creationId xmlns:a16="http://schemas.microsoft.com/office/drawing/2014/main" id="{5F56DEA2-6B11-F9D8-8D55-D1BEA7A9A0CE}"/>
              </a:ext>
            </a:extLst>
          </p:cNvPr>
          <p:cNvSpPr txBox="1"/>
          <p:nvPr/>
        </p:nvSpPr>
        <p:spPr>
          <a:xfrm>
            <a:off x="-832" y="-4159"/>
            <a:ext cx="8361618"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4400" b="1">
                <a:latin typeface="Aptos Display"/>
                <a:cs typeface="Quire Sans"/>
              </a:rPr>
              <a:t>Perspectivas Futuras en el Estudio de la Enfermedad de Huntington</a:t>
            </a:r>
            <a:endParaRPr lang="es-ES"/>
          </a:p>
        </p:txBody>
      </p:sp>
      <p:pic>
        <p:nvPicPr>
          <p:cNvPr id="20" name="Picture 3">
            <a:extLst>
              <a:ext uri="{FF2B5EF4-FFF2-40B4-BE49-F238E27FC236}">
                <a16:creationId xmlns:a16="http://schemas.microsoft.com/office/drawing/2014/main" id="{94F7900A-BDF8-BACA-46CF-B3D4830B02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3" b="5721"/>
          <a:stretch/>
        </p:blipFill>
        <p:spPr bwMode="auto">
          <a:xfrm>
            <a:off x="20887375" y="2919254"/>
            <a:ext cx="4908491" cy="242198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a:extLst>
              <a:ext uri="{FF2B5EF4-FFF2-40B4-BE49-F238E27FC236}">
                <a16:creationId xmlns:a16="http://schemas.microsoft.com/office/drawing/2014/main" id="{BCF9AEA2-D146-0FFA-E339-C3C5BEBD68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542" b="5721"/>
          <a:stretch/>
        </p:blipFill>
        <p:spPr bwMode="auto">
          <a:xfrm>
            <a:off x="22260854" y="49299"/>
            <a:ext cx="2161532" cy="2815940"/>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61C0C996-AE28-2F5D-885C-FE1B49D9A7FB}"/>
              </a:ext>
            </a:extLst>
          </p:cNvPr>
          <p:cNvSpPr txBox="1"/>
          <p:nvPr/>
        </p:nvSpPr>
        <p:spPr>
          <a:xfrm>
            <a:off x="20841001" y="5283286"/>
            <a:ext cx="503336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100" b="1"/>
              <a:t>Figura X. </a:t>
            </a:r>
            <a:r>
              <a:rPr lang="es-MX" sz="1100"/>
              <a:t>En ausencia de </a:t>
            </a:r>
            <a:r>
              <a:rPr lang="es-MX" sz="1100" i="1"/>
              <a:t>FAN1</a:t>
            </a:r>
            <a:r>
              <a:rPr lang="es-MX" sz="1100"/>
              <a:t> (FAN1-/-), </a:t>
            </a:r>
            <a:r>
              <a:rPr lang="es-MX" sz="1100" err="1"/>
              <a:t>MutL</a:t>
            </a:r>
            <a:r>
              <a:rPr lang="es-MX" sz="1100"/>
              <a:t>α (MLH1/PMS2) es reclutado a la lesión por MutSβ, que conduce a la activación de la MMR, la reparación propensa a errores y la expansión de CAG. La expresión de </a:t>
            </a:r>
            <a:r>
              <a:rPr lang="es-MX" sz="1100" i="1"/>
              <a:t>FAN1</a:t>
            </a:r>
            <a:r>
              <a:rPr lang="es-MX" sz="1100"/>
              <a:t> (FAN1+/+) puede estabilizar la repetición CAG secuestrando a </a:t>
            </a:r>
            <a:r>
              <a:rPr lang="es-MX" sz="1100" err="1"/>
              <a:t>MutL</a:t>
            </a:r>
            <a:r>
              <a:rPr lang="es-MX" sz="1100"/>
              <a:t>α. Alternativamente, la asociación </a:t>
            </a:r>
            <a:r>
              <a:rPr lang="es-MX" sz="1100" i="1"/>
              <a:t>de FAN1 </a:t>
            </a:r>
            <a:r>
              <a:rPr lang="es-MX" sz="1100"/>
              <a:t>con la repetición CAG facilita una reparación precisa, posiblemente reclutando componentes </a:t>
            </a:r>
            <a:r>
              <a:rPr lang="es-MX" sz="1100" i="1"/>
              <a:t>DDR</a:t>
            </a:r>
            <a:r>
              <a:rPr lang="es-MX" sz="1100"/>
              <a:t> o </a:t>
            </a:r>
            <a:r>
              <a:rPr lang="es-MX" sz="1100" i="1"/>
              <a:t>FAN1</a:t>
            </a:r>
            <a:r>
              <a:rPr lang="es-MX" sz="1100"/>
              <a:t> bloquea el acceso a la repetición CAG, impidiendo el acceso a los componentes MMR y la expansión CAG. Tomado y modificado de Goold </a:t>
            </a:r>
            <a:r>
              <a:rPr lang="es-MX" sz="1100" i="1"/>
              <a:t>et al. </a:t>
            </a:r>
            <a:r>
              <a:rPr lang="es-MX" sz="1100"/>
              <a:t>(2019).</a:t>
            </a:r>
            <a:endParaRPr lang="en-US" sz="1100"/>
          </a:p>
        </p:txBody>
      </p:sp>
      <p:pic>
        <p:nvPicPr>
          <p:cNvPr id="3" name="Imagen 2" descr="UniProt - Wikipedia">
            <a:extLst>
              <a:ext uri="{FF2B5EF4-FFF2-40B4-BE49-F238E27FC236}">
                <a16:creationId xmlns:a16="http://schemas.microsoft.com/office/drawing/2014/main" id="{AFDB3945-BDE3-6D8B-9F40-989F64BEBA61}"/>
              </a:ext>
            </a:extLst>
          </p:cNvPr>
          <p:cNvPicPr>
            <a:picLocks noChangeAspect="1"/>
          </p:cNvPicPr>
          <p:nvPr/>
        </p:nvPicPr>
        <p:blipFill>
          <a:blip r:embed="rId4"/>
          <a:stretch>
            <a:fillRect/>
          </a:stretch>
        </p:blipFill>
        <p:spPr>
          <a:xfrm>
            <a:off x="10521646" y="-4233"/>
            <a:ext cx="1674587" cy="655562"/>
          </a:xfrm>
          <a:prstGeom prst="rect">
            <a:avLst/>
          </a:prstGeom>
        </p:spPr>
      </p:pic>
      <p:pic>
        <p:nvPicPr>
          <p:cNvPr id="5" name="Imagen 4" descr="Texto&#10;&#10;Descripción generada automáticamente">
            <a:extLst>
              <a:ext uri="{FF2B5EF4-FFF2-40B4-BE49-F238E27FC236}">
                <a16:creationId xmlns:a16="http://schemas.microsoft.com/office/drawing/2014/main" id="{BED62180-8172-3CDD-DB91-F68C12E59C43}"/>
              </a:ext>
            </a:extLst>
          </p:cNvPr>
          <p:cNvPicPr>
            <a:picLocks noChangeAspect="1"/>
          </p:cNvPicPr>
          <p:nvPr/>
        </p:nvPicPr>
        <p:blipFill>
          <a:blip r:embed="rId5"/>
          <a:stretch>
            <a:fillRect/>
          </a:stretch>
        </p:blipFill>
        <p:spPr>
          <a:xfrm>
            <a:off x="8862483" y="652840"/>
            <a:ext cx="3325284" cy="658284"/>
          </a:xfrm>
          <a:prstGeom prst="rect">
            <a:avLst/>
          </a:prstGeom>
        </p:spPr>
      </p:pic>
      <p:sp>
        <p:nvSpPr>
          <p:cNvPr id="2" name="CuadroTexto 1">
            <a:extLst>
              <a:ext uri="{FF2B5EF4-FFF2-40B4-BE49-F238E27FC236}">
                <a16:creationId xmlns:a16="http://schemas.microsoft.com/office/drawing/2014/main" id="{362565E0-F0E1-1233-9C86-747C490EBEBF}"/>
              </a:ext>
            </a:extLst>
          </p:cNvPr>
          <p:cNvSpPr txBox="1"/>
          <p:nvPr/>
        </p:nvSpPr>
        <p:spPr>
          <a:xfrm>
            <a:off x="91924" y="1381090"/>
            <a:ext cx="572644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s-ES" b="1">
                <a:ea typeface="+mn-lt"/>
                <a:cs typeface="+mn-lt"/>
              </a:rPr>
              <a:t>Las investigaciones futuras</a:t>
            </a:r>
            <a:r>
              <a:rPr lang="es-ES">
                <a:ea typeface="+mn-lt"/>
                <a:cs typeface="+mn-lt"/>
              </a:rPr>
              <a:t> se enfocarán en cómo la </a:t>
            </a:r>
            <a:r>
              <a:rPr lang="es-ES" b="1">
                <a:ea typeface="+mn-lt"/>
                <a:cs typeface="+mn-lt"/>
              </a:rPr>
              <a:t>expansión de la región </a:t>
            </a:r>
            <a:r>
              <a:rPr lang="es-ES" b="1" err="1">
                <a:ea typeface="+mn-lt"/>
                <a:cs typeface="+mn-lt"/>
              </a:rPr>
              <a:t>poliQ</a:t>
            </a:r>
            <a:r>
              <a:rPr lang="es-ES">
                <a:ea typeface="+mn-lt"/>
                <a:cs typeface="+mn-lt"/>
              </a:rPr>
              <a:t> en la </a:t>
            </a:r>
            <a:r>
              <a:rPr lang="es-ES" b="1">
                <a:ea typeface="+mn-lt"/>
                <a:cs typeface="+mn-lt"/>
              </a:rPr>
              <a:t>huntingtina mutada</a:t>
            </a:r>
            <a:r>
              <a:rPr lang="es-ES">
                <a:ea typeface="+mn-lt"/>
                <a:cs typeface="+mn-lt"/>
              </a:rPr>
              <a:t> afecta la función celular, especialmente en la formación de agregados proteicos que alteran la señalización y la expresión génica. </a:t>
            </a:r>
          </a:p>
          <a:p>
            <a:pPr algn="just">
              <a:buFont typeface="Arial"/>
              <a:buChar char="•"/>
            </a:pPr>
            <a:endParaRPr lang="es-ES">
              <a:ea typeface="+mn-lt"/>
              <a:cs typeface="+mn-lt"/>
            </a:endParaRPr>
          </a:p>
          <a:p>
            <a:pPr algn="just">
              <a:buFont typeface="Arial"/>
              <a:buChar char="•"/>
            </a:pPr>
            <a:r>
              <a:rPr lang="es-ES" b="1">
                <a:ea typeface="+mn-lt"/>
                <a:cs typeface="+mn-lt"/>
              </a:rPr>
              <a:t>FAN1</a:t>
            </a:r>
            <a:r>
              <a:rPr lang="es-ES">
                <a:ea typeface="+mn-lt"/>
                <a:cs typeface="+mn-lt"/>
              </a:rPr>
              <a:t>, una proteína crucial en la </a:t>
            </a:r>
            <a:r>
              <a:rPr lang="es-ES" b="1">
                <a:ea typeface="+mn-lt"/>
                <a:cs typeface="+mn-lt"/>
              </a:rPr>
              <a:t>reparación del ADN</a:t>
            </a:r>
            <a:r>
              <a:rPr lang="es-ES">
                <a:ea typeface="+mn-lt"/>
                <a:cs typeface="+mn-lt"/>
              </a:rPr>
              <a:t>, juega un papel importante en la </a:t>
            </a:r>
            <a:r>
              <a:rPr lang="es-ES" b="1">
                <a:ea typeface="+mn-lt"/>
                <a:cs typeface="+mn-lt"/>
              </a:rPr>
              <a:t>estabilización de las repeticiones CAG</a:t>
            </a:r>
            <a:r>
              <a:rPr lang="es-ES">
                <a:ea typeface="+mn-lt"/>
                <a:cs typeface="+mn-lt"/>
              </a:rPr>
              <a:t> en el gen </a:t>
            </a:r>
            <a:r>
              <a:rPr lang="es-ES" b="1">
                <a:ea typeface="+mn-lt"/>
                <a:cs typeface="+mn-lt"/>
              </a:rPr>
              <a:t>HTT</a:t>
            </a:r>
            <a:r>
              <a:rPr lang="es-ES">
                <a:ea typeface="+mn-lt"/>
                <a:cs typeface="+mn-lt"/>
              </a:rPr>
              <a:t>. </a:t>
            </a:r>
            <a:endParaRPr lang="es-ES"/>
          </a:p>
          <a:p>
            <a:pPr algn="just"/>
            <a:endParaRPr lang="es-ES">
              <a:ea typeface="+mn-lt"/>
              <a:cs typeface="+mn-lt"/>
            </a:endParaRPr>
          </a:p>
          <a:p>
            <a:pPr algn="just">
              <a:buFont typeface="Arial"/>
              <a:buChar char="•"/>
            </a:pPr>
            <a:r>
              <a:rPr lang="es-ES">
                <a:ea typeface="+mn-lt"/>
                <a:cs typeface="+mn-lt"/>
              </a:rPr>
              <a:t>Variantes en FAN1 pueden acelerar o retrasar la progresión de la enfermedad. Su malfuncionamiento favorece la expansión de las repeticiones CAG, lo que agrava la enfermedad de Huntington.</a:t>
            </a:r>
            <a:endParaRPr lang="es-ES"/>
          </a:p>
          <a:p>
            <a:pPr marL="285750" indent="-285750" algn="just">
              <a:buFont typeface="Arial"/>
              <a:buChar char="•"/>
            </a:pPr>
            <a:endParaRPr lang="es-ES"/>
          </a:p>
        </p:txBody>
      </p:sp>
      <p:pic>
        <p:nvPicPr>
          <p:cNvPr id="6" name="Imagen 5" descr="Mutación en el gen que codifica la huntingtina">
            <a:extLst>
              <a:ext uri="{FF2B5EF4-FFF2-40B4-BE49-F238E27FC236}">
                <a16:creationId xmlns:a16="http://schemas.microsoft.com/office/drawing/2014/main" id="{CC6999D3-7D73-2CD7-15D1-9704B44096C6}"/>
              </a:ext>
            </a:extLst>
          </p:cNvPr>
          <p:cNvPicPr>
            <a:picLocks noChangeAspect="1"/>
          </p:cNvPicPr>
          <p:nvPr/>
        </p:nvPicPr>
        <p:blipFill>
          <a:blip r:embed="rId6"/>
          <a:stretch>
            <a:fillRect/>
          </a:stretch>
        </p:blipFill>
        <p:spPr>
          <a:xfrm>
            <a:off x="6070842" y="1939895"/>
            <a:ext cx="5948437" cy="2593097"/>
          </a:xfrm>
          <a:prstGeom prst="rect">
            <a:avLst/>
          </a:prstGeom>
        </p:spPr>
      </p:pic>
      <p:sp>
        <p:nvSpPr>
          <p:cNvPr id="8" name="CuadroTexto 7">
            <a:extLst>
              <a:ext uri="{FF2B5EF4-FFF2-40B4-BE49-F238E27FC236}">
                <a16:creationId xmlns:a16="http://schemas.microsoft.com/office/drawing/2014/main" id="{96CEC3B2-2A2D-6D90-9C11-245446153DD3}"/>
              </a:ext>
            </a:extLst>
          </p:cNvPr>
          <p:cNvSpPr txBox="1"/>
          <p:nvPr/>
        </p:nvSpPr>
        <p:spPr>
          <a:xfrm>
            <a:off x="6102893" y="4651465"/>
            <a:ext cx="59191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ea typeface="+mn-lt"/>
                <a:cs typeface="+mn-lt"/>
              </a:rPr>
              <a:t>Figura </a:t>
            </a:r>
            <a:r>
              <a:rPr lang="es-ES" sz="1400" b="1">
                <a:ea typeface="+mn-lt"/>
                <a:cs typeface="+mn-lt"/>
              </a:rPr>
              <a:t>10</a:t>
            </a:r>
            <a:r>
              <a:rPr lang="es-ES" sz="1400" b="1" dirty="0">
                <a:ea typeface="+mn-lt"/>
                <a:cs typeface="+mn-lt"/>
              </a:rPr>
              <a:t>. </a:t>
            </a:r>
            <a:r>
              <a:rPr lang="es-ES" sz="1400">
                <a:ea typeface="+mn-lt"/>
                <a:cs typeface="+mn-lt"/>
              </a:rPr>
              <a:t>Comparación entre la proteína huntingtina normal y mutada. </a:t>
            </a:r>
            <a:endParaRPr lang="es-ES" sz="1400"/>
          </a:p>
        </p:txBody>
      </p:sp>
    </p:spTree>
    <p:extLst>
      <p:ext uri="{BB962C8B-B14F-4D97-AF65-F5344CB8AC3E}">
        <p14:creationId xmlns:p14="http://schemas.microsoft.com/office/powerpoint/2010/main" val="148242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DEB7751-1F6D-43C4-9AD8-DDCB7797161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39620" y="487214"/>
            <a:ext cx="8341356" cy="263914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11B698C-1FE8-43AB-AB29-E44882F0B373}"/>
              </a:ext>
            </a:extLst>
          </p:cNvPr>
          <p:cNvSpPr txBox="1"/>
          <p:nvPr/>
        </p:nvSpPr>
        <p:spPr>
          <a:xfrm>
            <a:off x="836506" y="3277629"/>
            <a:ext cx="10515600" cy="1200329"/>
          </a:xfrm>
          <a:prstGeom prst="rect">
            <a:avLst/>
          </a:prstGeom>
          <a:noFill/>
        </p:spPr>
        <p:txBody>
          <a:bodyPr wrap="square" lIns="91440" tIns="45720" rIns="91440" bIns="45720" anchor="t">
            <a:spAutoFit/>
          </a:bodyPr>
          <a:lstStyle/>
          <a:p>
            <a:pPr algn="just"/>
            <a:r>
              <a:rPr lang="es-MX" b="1">
                <a:solidFill>
                  <a:srgbClr val="1F1F1F"/>
                </a:solidFill>
                <a:latin typeface="Aptos"/>
              </a:rPr>
              <a:t>Figura 11.</a:t>
            </a:r>
            <a:r>
              <a:rPr lang="es-MX">
                <a:solidFill>
                  <a:srgbClr val="1F1F1F"/>
                </a:solidFill>
                <a:latin typeface="Aptos"/>
              </a:rPr>
              <a:t> </a:t>
            </a:r>
            <a:r>
              <a:rPr lang="es-MX" b="1">
                <a:solidFill>
                  <a:srgbClr val="1F1F1F"/>
                </a:solidFill>
                <a:ea typeface="+mn-lt"/>
                <a:cs typeface="+mn-lt"/>
              </a:rPr>
              <a:t>Estructura</a:t>
            </a:r>
            <a:r>
              <a:rPr lang="es-MX" b="1" i="0">
                <a:solidFill>
                  <a:srgbClr val="1F1F1F"/>
                </a:solidFill>
                <a:effectLst/>
                <a:ea typeface="+mn-lt"/>
                <a:cs typeface="+mn-lt"/>
              </a:rPr>
              <a:t> de la región </a:t>
            </a:r>
            <a:r>
              <a:rPr lang="es-MX" b="1" err="1">
                <a:solidFill>
                  <a:srgbClr val="1F1F1F"/>
                </a:solidFill>
                <a:ea typeface="+mn-lt"/>
                <a:cs typeface="+mn-lt"/>
              </a:rPr>
              <a:t>poliQ</a:t>
            </a:r>
            <a:r>
              <a:rPr lang="es-MX" b="1">
                <a:solidFill>
                  <a:srgbClr val="1F1F1F"/>
                </a:solidFill>
                <a:ea typeface="+mn-lt"/>
                <a:cs typeface="+mn-lt"/>
              </a:rPr>
              <a:t> </a:t>
            </a:r>
            <a:r>
              <a:rPr lang="es-MX" b="1" i="0">
                <a:solidFill>
                  <a:srgbClr val="1F1F1F"/>
                </a:solidFill>
                <a:effectLst/>
                <a:ea typeface="+mn-lt"/>
                <a:cs typeface="+mn-lt"/>
              </a:rPr>
              <a:t>de la </a:t>
            </a:r>
            <a:r>
              <a:rPr lang="es-MX" b="1">
                <a:solidFill>
                  <a:srgbClr val="1F1F1F"/>
                </a:solidFill>
                <a:ea typeface="+mn-lt"/>
                <a:cs typeface="+mn-lt"/>
              </a:rPr>
              <a:t>huntingtina. </a:t>
            </a:r>
            <a:r>
              <a:rPr lang="es-MX">
                <a:solidFill>
                  <a:srgbClr val="1F1F1F"/>
                </a:solidFill>
                <a:ea typeface="+mn-lt"/>
                <a:cs typeface="+mn-lt"/>
              </a:rPr>
              <a:t>Se muestran </a:t>
            </a:r>
            <a:r>
              <a:rPr lang="es-MX" b="0" i="0">
                <a:solidFill>
                  <a:srgbClr val="1F1F1F"/>
                </a:solidFill>
                <a:effectLst/>
                <a:ea typeface="+mn-lt"/>
                <a:cs typeface="+mn-lt"/>
              </a:rPr>
              <a:t>diferentes longitudes de </a:t>
            </a:r>
            <a:r>
              <a:rPr lang="es-MX">
                <a:solidFill>
                  <a:srgbClr val="1F1F1F"/>
                </a:solidFill>
                <a:ea typeface="+mn-lt"/>
                <a:cs typeface="+mn-lt"/>
              </a:rPr>
              <a:t>la </a:t>
            </a:r>
            <a:r>
              <a:rPr lang="es-MX" b="1" i="0">
                <a:solidFill>
                  <a:srgbClr val="1F1F1F"/>
                </a:solidFill>
                <a:effectLst/>
                <a:ea typeface="+mn-lt"/>
                <a:cs typeface="+mn-lt"/>
              </a:rPr>
              <a:t>hélice </a:t>
            </a:r>
            <a:r>
              <a:rPr lang="es-MX" b="1">
                <a:solidFill>
                  <a:srgbClr val="1F1F1F"/>
                </a:solidFill>
                <a:ea typeface="+mn-lt"/>
                <a:cs typeface="+mn-lt"/>
              </a:rPr>
              <a:t>alfa</a:t>
            </a:r>
            <a:r>
              <a:rPr lang="es-MX">
                <a:solidFill>
                  <a:srgbClr val="1F1F1F"/>
                </a:solidFill>
                <a:ea typeface="+mn-lt"/>
                <a:cs typeface="+mn-lt"/>
              </a:rPr>
              <a:t> y el </a:t>
            </a:r>
            <a:r>
              <a:rPr lang="es-MX" b="1">
                <a:solidFill>
                  <a:srgbClr val="1F1F1F"/>
                </a:solidFill>
                <a:ea typeface="+mn-lt"/>
                <a:cs typeface="+mn-lt"/>
              </a:rPr>
              <a:t>bucle extendido</a:t>
            </a:r>
            <a:r>
              <a:rPr lang="es-MX">
                <a:solidFill>
                  <a:srgbClr val="1F1F1F"/>
                </a:solidFill>
                <a:ea typeface="+mn-lt"/>
                <a:cs typeface="+mn-lt"/>
              </a:rPr>
              <a:t> en la región </a:t>
            </a:r>
            <a:r>
              <a:rPr lang="es-MX" err="1">
                <a:solidFill>
                  <a:srgbClr val="1F1F1F"/>
                </a:solidFill>
                <a:ea typeface="+mn-lt"/>
                <a:cs typeface="+mn-lt"/>
              </a:rPr>
              <a:t>poliQ</a:t>
            </a:r>
            <a:r>
              <a:rPr lang="es-MX">
                <a:solidFill>
                  <a:srgbClr val="1F1F1F"/>
                </a:solidFill>
                <a:ea typeface="+mn-lt"/>
                <a:cs typeface="+mn-lt"/>
              </a:rPr>
              <a:t> </a:t>
            </a:r>
            <a:r>
              <a:rPr lang="es-MX" b="0" i="0">
                <a:solidFill>
                  <a:srgbClr val="1F1F1F"/>
                </a:solidFill>
                <a:effectLst/>
                <a:ea typeface="+mn-lt"/>
                <a:cs typeface="+mn-lt"/>
              </a:rPr>
              <a:t>de </a:t>
            </a:r>
            <a:r>
              <a:rPr lang="es-MX">
                <a:solidFill>
                  <a:srgbClr val="1F1F1F"/>
                </a:solidFill>
                <a:ea typeface="+mn-lt"/>
                <a:cs typeface="+mn-lt"/>
              </a:rPr>
              <a:t>la huntingtina</a:t>
            </a:r>
            <a:r>
              <a:rPr lang="es-MX" b="0" i="0">
                <a:solidFill>
                  <a:srgbClr val="1F1F1F"/>
                </a:solidFill>
                <a:effectLst/>
                <a:ea typeface="+mn-lt"/>
                <a:cs typeface="+mn-lt"/>
              </a:rPr>
              <a:t>. </a:t>
            </a:r>
            <a:r>
              <a:rPr lang="es-MX">
                <a:solidFill>
                  <a:srgbClr val="1F1F1F"/>
                </a:solidFill>
                <a:ea typeface="+mn-lt"/>
                <a:cs typeface="+mn-lt"/>
              </a:rPr>
              <a:t>Estas imágenes destacan cómo la región </a:t>
            </a:r>
            <a:r>
              <a:rPr lang="es-MX" err="1">
                <a:solidFill>
                  <a:srgbClr val="1F1F1F"/>
                </a:solidFill>
                <a:ea typeface="+mn-lt"/>
                <a:cs typeface="+mn-lt"/>
              </a:rPr>
              <a:t>poliQ</a:t>
            </a:r>
            <a:r>
              <a:rPr lang="es-MX">
                <a:solidFill>
                  <a:srgbClr val="1F1F1F"/>
                </a:solidFill>
                <a:ea typeface="+mn-lt"/>
                <a:cs typeface="+mn-lt"/>
              </a:rPr>
              <a:t> puede adoptar diferentes conformaciones en la proteína, desde una </a:t>
            </a:r>
            <a:r>
              <a:rPr lang="es-MX" b="0" i="0">
                <a:solidFill>
                  <a:srgbClr val="1F1F1F"/>
                </a:solidFill>
                <a:effectLst/>
                <a:ea typeface="+mn-lt"/>
                <a:cs typeface="+mn-lt"/>
              </a:rPr>
              <a:t>hélice corta (A</a:t>
            </a:r>
            <a:r>
              <a:rPr lang="es-MX">
                <a:solidFill>
                  <a:srgbClr val="1F1F1F"/>
                </a:solidFill>
                <a:ea typeface="+mn-lt"/>
                <a:cs typeface="+mn-lt"/>
              </a:rPr>
              <a:t>), pasando por una hélice intermedia </a:t>
            </a:r>
            <a:r>
              <a:rPr lang="es-MX" i="0">
                <a:solidFill>
                  <a:srgbClr val="1F1F1F"/>
                </a:solidFill>
                <a:effectLst/>
                <a:ea typeface="+mn-lt"/>
                <a:cs typeface="+mn-lt"/>
              </a:rPr>
              <a:t>(B</a:t>
            </a:r>
            <a:r>
              <a:rPr lang="es-MX">
                <a:solidFill>
                  <a:srgbClr val="1F1F1F"/>
                </a:solidFill>
                <a:ea typeface="+mn-lt"/>
                <a:cs typeface="+mn-lt"/>
              </a:rPr>
              <a:t>), hasta </a:t>
            </a:r>
            <a:r>
              <a:rPr lang="es-MX" b="0" i="0">
                <a:solidFill>
                  <a:srgbClr val="1F1F1F"/>
                </a:solidFill>
                <a:effectLst/>
                <a:ea typeface="+mn-lt"/>
                <a:cs typeface="+mn-lt"/>
              </a:rPr>
              <a:t>una </a:t>
            </a:r>
            <a:r>
              <a:rPr lang="es-MX">
                <a:solidFill>
                  <a:srgbClr val="1F1F1F"/>
                </a:solidFill>
                <a:ea typeface="+mn-lt"/>
                <a:cs typeface="+mn-lt"/>
              </a:rPr>
              <a:t>hélice larga y extendida </a:t>
            </a:r>
            <a:r>
              <a:rPr lang="es-MX" b="0" i="0">
                <a:solidFill>
                  <a:srgbClr val="1F1F1F"/>
                </a:solidFill>
                <a:effectLst/>
                <a:ea typeface="+mn-lt"/>
                <a:cs typeface="+mn-lt"/>
              </a:rPr>
              <a:t>(C</a:t>
            </a:r>
            <a:r>
              <a:rPr lang="es-MX">
                <a:solidFill>
                  <a:srgbClr val="1F1F1F"/>
                </a:solidFill>
                <a:ea typeface="+mn-lt"/>
                <a:cs typeface="+mn-lt"/>
              </a:rPr>
              <a:t>).</a:t>
            </a:r>
            <a:r>
              <a:rPr lang="es-MX" b="0" i="0">
                <a:solidFill>
                  <a:srgbClr val="1F1F1F"/>
                </a:solidFill>
                <a:effectLst/>
                <a:latin typeface="Aptos"/>
              </a:rPr>
              <a:t> Tomado de Kim et al. (2009)</a:t>
            </a:r>
            <a:endParaRPr lang="es-MX"/>
          </a:p>
        </p:txBody>
      </p:sp>
      <p:sp>
        <p:nvSpPr>
          <p:cNvPr id="4" name="Rectángulo 3">
            <a:extLst>
              <a:ext uri="{FF2B5EF4-FFF2-40B4-BE49-F238E27FC236}">
                <a16:creationId xmlns:a16="http://schemas.microsoft.com/office/drawing/2014/main" id="{2B28C5C0-EFF4-AB1E-AF6D-A5863B82186C}"/>
              </a:ext>
            </a:extLst>
          </p:cNvPr>
          <p:cNvSpPr/>
          <p:nvPr/>
        </p:nvSpPr>
        <p:spPr>
          <a:xfrm>
            <a:off x="-2348" y="5333136"/>
            <a:ext cx="12195522" cy="1525102"/>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s-ES" sz="2400">
                <a:solidFill>
                  <a:srgbClr val="000000"/>
                </a:solidFill>
                <a:ea typeface="+mn-lt"/>
                <a:cs typeface="+mn-lt"/>
              </a:rPr>
              <a:t>Las </a:t>
            </a:r>
            <a:r>
              <a:rPr lang="es-ES" sz="2400" b="1">
                <a:solidFill>
                  <a:srgbClr val="000000"/>
                </a:solidFill>
                <a:ea typeface="+mn-lt"/>
                <a:cs typeface="+mn-lt"/>
              </a:rPr>
              <a:t>diferencias estructurales</a:t>
            </a:r>
            <a:r>
              <a:rPr lang="es-ES" sz="2400">
                <a:solidFill>
                  <a:srgbClr val="000000"/>
                </a:solidFill>
                <a:ea typeface="+mn-lt"/>
                <a:cs typeface="+mn-lt"/>
              </a:rPr>
              <a:t> como la </a:t>
            </a:r>
            <a:r>
              <a:rPr lang="es-ES" sz="2400" b="1">
                <a:solidFill>
                  <a:srgbClr val="000000"/>
                </a:solidFill>
                <a:ea typeface="+mn-lt"/>
                <a:cs typeface="+mn-lt"/>
              </a:rPr>
              <a:t>hélice alfa</a:t>
            </a:r>
            <a:r>
              <a:rPr lang="es-ES" sz="2400">
                <a:solidFill>
                  <a:srgbClr val="000000"/>
                </a:solidFill>
                <a:ea typeface="+mn-lt"/>
                <a:cs typeface="+mn-lt"/>
              </a:rPr>
              <a:t> y el </a:t>
            </a:r>
            <a:r>
              <a:rPr lang="es-ES" sz="2400" b="1">
                <a:solidFill>
                  <a:srgbClr val="000000"/>
                </a:solidFill>
                <a:ea typeface="+mn-lt"/>
                <a:cs typeface="+mn-lt"/>
              </a:rPr>
              <a:t>bucle extendido</a:t>
            </a:r>
            <a:r>
              <a:rPr lang="es-ES" sz="2400">
                <a:solidFill>
                  <a:srgbClr val="000000"/>
                </a:solidFill>
                <a:ea typeface="+mn-lt"/>
                <a:cs typeface="+mn-lt"/>
              </a:rPr>
              <a:t> en la región </a:t>
            </a:r>
            <a:r>
              <a:rPr lang="es-ES" sz="2400" err="1">
                <a:solidFill>
                  <a:srgbClr val="000000"/>
                </a:solidFill>
                <a:ea typeface="+mn-lt"/>
                <a:cs typeface="+mn-lt"/>
              </a:rPr>
              <a:t>poliQ</a:t>
            </a:r>
            <a:r>
              <a:rPr lang="es-ES" sz="2400">
                <a:solidFill>
                  <a:srgbClr val="000000"/>
                </a:solidFill>
                <a:ea typeface="+mn-lt"/>
                <a:cs typeface="+mn-lt"/>
              </a:rPr>
              <a:t> explican cómo la proteína puede adoptar configuraciones tóxicas que llevan a la disfunción celular, lo cual ya es un tema central en la progresión de la enfermedad de Huntington. (opc2)</a:t>
            </a:r>
            <a:endParaRPr lang="es-ES" sz="2400"/>
          </a:p>
        </p:txBody>
      </p:sp>
      <p:pic>
        <p:nvPicPr>
          <p:cNvPr id="7" name="Imagen 6" descr="UniProt - Wikipedia">
            <a:extLst>
              <a:ext uri="{FF2B5EF4-FFF2-40B4-BE49-F238E27FC236}">
                <a16:creationId xmlns:a16="http://schemas.microsoft.com/office/drawing/2014/main" id="{2FEF4E94-6B1B-AA1B-DBF7-54053DA890F6}"/>
              </a:ext>
            </a:extLst>
          </p:cNvPr>
          <p:cNvPicPr>
            <a:picLocks noChangeAspect="1"/>
          </p:cNvPicPr>
          <p:nvPr/>
        </p:nvPicPr>
        <p:blipFill>
          <a:blip r:embed="rId4"/>
          <a:stretch>
            <a:fillRect/>
          </a:stretch>
        </p:blipFill>
        <p:spPr>
          <a:xfrm>
            <a:off x="10473265" y="-4233"/>
            <a:ext cx="1722968" cy="798689"/>
          </a:xfrm>
          <a:prstGeom prst="rect">
            <a:avLst/>
          </a:prstGeom>
        </p:spPr>
      </p:pic>
    </p:spTree>
    <p:extLst>
      <p:ext uri="{BB962C8B-B14F-4D97-AF65-F5344CB8AC3E}">
        <p14:creationId xmlns:p14="http://schemas.microsoft.com/office/powerpoint/2010/main" val="1501559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B28C5C0-EFF4-AB1E-AF6D-A5863B82186C}"/>
              </a:ext>
            </a:extLst>
          </p:cNvPr>
          <p:cNvSpPr/>
          <p:nvPr/>
        </p:nvSpPr>
        <p:spPr>
          <a:xfrm>
            <a:off x="-2348" y="5643580"/>
            <a:ext cx="12195522" cy="1214658"/>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s-ES" sz="2000" b="1">
                <a:solidFill>
                  <a:schemeClr val="tx1"/>
                </a:solidFill>
              </a:rPr>
              <a:t>Las investigaciones a futuro </a:t>
            </a:r>
            <a:r>
              <a:rPr lang="es-ES" sz="2000">
                <a:solidFill>
                  <a:schemeClr val="tx1"/>
                </a:solidFill>
              </a:rPr>
              <a:t>deben centrarse en la interacción entre la huntingtina mutada, modificadores genéticos como FAN1 y otros procesos celulares que pueden ser importantes para desarrollar tratamientos.</a:t>
            </a:r>
          </a:p>
        </p:txBody>
      </p:sp>
      <p:sp>
        <p:nvSpPr>
          <p:cNvPr id="3" name="Marcador de contenido 2">
            <a:extLst>
              <a:ext uri="{FF2B5EF4-FFF2-40B4-BE49-F238E27FC236}">
                <a16:creationId xmlns:a16="http://schemas.microsoft.com/office/drawing/2014/main" id="{D74C3085-0B3B-3FBB-9146-65E3B99A297C}"/>
              </a:ext>
            </a:extLst>
          </p:cNvPr>
          <p:cNvSpPr>
            <a:spLocks noGrp="1"/>
          </p:cNvSpPr>
          <p:nvPr>
            <p:ph idx="1"/>
          </p:nvPr>
        </p:nvSpPr>
        <p:spPr>
          <a:xfrm>
            <a:off x="742809" y="1113599"/>
            <a:ext cx="10515600" cy="4351338"/>
          </a:xfrm>
        </p:spPr>
        <p:txBody>
          <a:bodyPr vert="horz" lIns="91440" tIns="45720" rIns="91440" bIns="45720" rtlCol="0" anchor="t">
            <a:normAutofit lnSpcReduction="10000"/>
          </a:bodyPr>
          <a:lstStyle/>
          <a:p>
            <a:pPr algn="just"/>
            <a:r>
              <a:rPr lang="es-ES" b="1">
                <a:ea typeface="+mn-lt"/>
                <a:cs typeface="+mn-lt"/>
              </a:rPr>
              <a:t>La enfermedad de Huntington</a:t>
            </a:r>
            <a:r>
              <a:rPr lang="es-ES">
                <a:ea typeface="+mn-lt"/>
                <a:cs typeface="+mn-lt"/>
              </a:rPr>
              <a:t> es causada por la expansión de repeticiones CAG en el gen </a:t>
            </a:r>
            <a:r>
              <a:rPr lang="es-ES" b="1">
                <a:ea typeface="+mn-lt"/>
                <a:cs typeface="+mn-lt"/>
              </a:rPr>
              <a:t>HTT</a:t>
            </a:r>
            <a:r>
              <a:rPr lang="es-ES">
                <a:ea typeface="+mn-lt"/>
                <a:cs typeface="+mn-lt"/>
              </a:rPr>
              <a:t>, lo que genera la proteína </a:t>
            </a:r>
            <a:r>
              <a:rPr lang="es-ES" b="1">
                <a:ea typeface="+mn-lt"/>
                <a:cs typeface="+mn-lt"/>
              </a:rPr>
              <a:t>huntingtina mutada (</a:t>
            </a:r>
            <a:r>
              <a:rPr lang="es-ES" b="1" err="1">
                <a:ea typeface="+mn-lt"/>
                <a:cs typeface="+mn-lt"/>
              </a:rPr>
              <a:t>mHTT</a:t>
            </a:r>
            <a:r>
              <a:rPr lang="es-ES" b="1">
                <a:ea typeface="+mn-lt"/>
                <a:cs typeface="+mn-lt"/>
              </a:rPr>
              <a:t>)</a:t>
            </a:r>
            <a:r>
              <a:rPr lang="es-ES">
                <a:ea typeface="+mn-lt"/>
                <a:cs typeface="+mn-lt"/>
              </a:rPr>
              <a:t>, tóxica para las neuronas.</a:t>
            </a:r>
          </a:p>
          <a:p>
            <a:pPr algn="just"/>
            <a:r>
              <a:rPr lang="es-ES" b="1">
                <a:ea typeface="+mn-lt"/>
                <a:cs typeface="+mn-lt"/>
              </a:rPr>
              <a:t>FAN1</a:t>
            </a:r>
            <a:r>
              <a:rPr lang="es-ES">
                <a:ea typeface="+mn-lt"/>
                <a:cs typeface="+mn-lt"/>
              </a:rPr>
              <a:t>, una proteína involucrada en la reparación del ADN, influye en la expansión somática de las repeticiones CAG. Su estudio es crucial para entender cómo afecta la progresión de la enfermedad y desarrollar nuevas terapias.</a:t>
            </a:r>
          </a:p>
          <a:p>
            <a:pPr algn="just"/>
            <a:r>
              <a:rPr lang="es-ES" b="1">
                <a:ea typeface="+mn-lt"/>
                <a:cs typeface="+mn-lt"/>
              </a:rPr>
              <a:t>La región </a:t>
            </a:r>
            <a:r>
              <a:rPr lang="es-ES" b="1" err="1">
                <a:ea typeface="+mn-lt"/>
                <a:cs typeface="+mn-lt"/>
              </a:rPr>
              <a:t>poliQ</a:t>
            </a:r>
            <a:r>
              <a:rPr lang="es-ES" b="1">
                <a:ea typeface="+mn-lt"/>
                <a:cs typeface="+mn-lt"/>
              </a:rPr>
              <a:t> expandida</a:t>
            </a:r>
            <a:r>
              <a:rPr lang="es-ES">
                <a:ea typeface="+mn-lt"/>
                <a:cs typeface="+mn-lt"/>
              </a:rPr>
              <a:t> en la huntingtina mutada juega un papel crucial en la formación de agregados tóxicos, afectando funciones celulares clave y contribuyendo a la neurodegeneración.</a:t>
            </a:r>
          </a:p>
        </p:txBody>
      </p:sp>
      <p:sp>
        <p:nvSpPr>
          <p:cNvPr id="9" name="CuadroTexto 8">
            <a:extLst>
              <a:ext uri="{FF2B5EF4-FFF2-40B4-BE49-F238E27FC236}">
                <a16:creationId xmlns:a16="http://schemas.microsoft.com/office/drawing/2014/main" id="{541E12DA-2AC9-754E-3F4C-E52BD61132AF}"/>
              </a:ext>
            </a:extLst>
          </p:cNvPr>
          <p:cNvSpPr txBox="1"/>
          <p:nvPr/>
        </p:nvSpPr>
        <p:spPr>
          <a:xfrm>
            <a:off x="738348" y="144209"/>
            <a:ext cx="74544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a:latin typeface="Quire Sans"/>
                <a:cs typeface="Quire Sans"/>
              </a:rPr>
              <a:t>Conclusiones</a:t>
            </a:r>
            <a:endParaRPr lang="es-ES"/>
          </a:p>
        </p:txBody>
      </p:sp>
    </p:spTree>
    <p:extLst>
      <p:ext uri="{BB962C8B-B14F-4D97-AF65-F5344CB8AC3E}">
        <p14:creationId xmlns:p14="http://schemas.microsoft.com/office/powerpoint/2010/main" val="1831020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A5B0719E-D181-8D6E-AB61-7CB66B09C569}"/>
              </a:ext>
            </a:extLst>
          </p:cNvPr>
          <p:cNvSpPr/>
          <p:nvPr/>
        </p:nvSpPr>
        <p:spPr>
          <a:xfrm>
            <a:off x="7812" y="2134428"/>
            <a:ext cx="7775922" cy="3193557"/>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AFC51B8B-A996-154E-43DC-DF56D98F2991}"/>
              </a:ext>
            </a:extLst>
          </p:cNvPr>
          <p:cNvSpPr/>
          <p:nvPr/>
        </p:nvSpPr>
        <p:spPr>
          <a:xfrm>
            <a:off x="7770052" y="935549"/>
            <a:ext cx="4423122" cy="1202197"/>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5F56DEA2-6B11-F9D8-8D55-D1BEA7A9A0CE}"/>
              </a:ext>
            </a:extLst>
          </p:cNvPr>
          <p:cNvSpPr txBox="1"/>
          <p:nvPr/>
        </p:nvSpPr>
        <p:spPr>
          <a:xfrm>
            <a:off x="2195179" y="260001"/>
            <a:ext cx="85302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b="1">
                <a:latin typeface="Quire Sans"/>
                <a:cs typeface="Quire Sans"/>
              </a:rPr>
              <a:t>Identificadores y Números de Accesión</a:t>
            </a:r>
          </a:p>
        </p:txBody>
      </p:sp>
      <p:sp>
        <p:nvSpPr>
          <p:cNvPr id="8" name="CuadroTexto 7">
            <a:extLst>
              <a:ext uri="{FF2B5EF4-FFF2-40B4-BE49-F238E27FC236}">
                <a16:creationId xmlns:a16="http://schemas.microsoft.com/office/drawing/2014/main" id="{90EE49D3-FDE1-BA7F-0A67-4B5E90646F30}"/>
              </a:ext>
            </a:extLst>
          </p:cNvPr>
          <p:cNvSpPr txBox="1"/>
          <p:nvPr/>
        </p:nvSpPr>
        <p:spPr>
          <a:xfrm>
            <a:off x="163928" y="2038707"/>
            <a:ext cx="7486552" cy="34932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700"/>
          </a:p>
          <a:p>
            <a:pPr marL="228600" lvl="1" indent="-228600">
              <a:buFont typeface=""/>
              <a:buChar char="•"/>
            </a:pPr>
            <a:r>
              <a:rPr lang="en-US" sz="1700" err="1">
                <a:solidFill>
                  <a:srgbClr val="000000"/>
                </a:solidFill>
              </a:rPr>
              <a:t>Cambios</a:t>
            </a:r>
            <a:r>
              <a:rPr lang="en-US" sz="1700">
                <a:solidFill>
                  <a:srgbClr val="000000"/>
                </a:solidFill>
              </a:rPr>
              <a:t> </a:t>
            </a:r>
            <a:r>
              <a:rPr lang="en-US" sz="1700" err="1">
                <a:solidFill>
                  <a:srgbClr val="000000"/>
                </a:solidFill>
              </a:rPr>
              <a:t>transcripcionales</a:t>
            </a:r>
            <a:r>
              <a:rPr lang="en-US" sz="1700">
                <a:solidFill>
                  <a:srgbClr val="000000"/>
                </a:solidFill>
              </a:rPr>
              <a:t> </a:t>
            </a:r>
            <a:r>
              <a:rPr lang="en-US" sz="1700" err="1">
                <a:solidFill>
                  <a:srgbClr val="000000"/>
                </a:solidFill>
              </a:rPr>
              <a:t>inducidos</a:t>
            </a:r>
            <a:r>
              <a:rPr lang="en-US" sz="1700">
                <a:solidFill>
                  <a:srgbClr val="000000"/>
                </a:solidFill>
              </a:rPr>
              <a:t> </a:t>
            </a:r>
            <a:r>
              <a:rPr lang="en-US" sz="1700" err="1">
                <a:solidFill>
                  <a:srgbClr val="000000"/>
                </a:solidFill>
              </a:rPr>
              <a:t>por</a:t>
            </a:r>
            <a:r>
              <a:rPr lang="en-US" sz="1700">
                <a:solidFill>
                  <a:srgbClr val="000000"/>
                </a:solidFill>
              </a:rPr>
              <a:t> </a:t>
            </a:r>
            <a:r>
              <a:rPr lang="en-US" sz="1700" err="1">
                <a:solidFill>
                  <a:srgbClr val="000000"/>
                </a:solidFill>
              </a:rPr>
              <a:t>mHTT</a:t>
            </a:r>
            <a:r>
              <a:rPr lang="en-US" sz="1700">
                <a:solidFill>
                  <a:srgbClr val="000000"/>
                </a:solidFill>
              </a:rPr>
              <a:t> </a:t>
            </a:r>
            <a:r>
              <a:rPr lang="en-US" sz="1700" err="1">
                <a:solidFill>
                  <a:srgbClr val="000000"/>
                </a:solidFill>
              </a:rPr>
              <a:t>en</a:t>
            </a:r>
            <a:r>
              <a:rPr lang="en-US" sz="1700">
                <a:solidFill>
                  <a:srgbClr val="000000"/>
                </a:solidFill>
              </a:rPr>
              <a:t> </a:t>
            </a:r>
            <a:r>
              <a:rPr lang="en-US" sz="1700" err="1">
                <a:solidFill>
                  <a:srgbClr val="000000"/>
                </a:solidFill>
              </a:rPr>
              <a:t>neuronas</a:t>
            </a:r>
            <a:r>
              <a:rPr lang="en-US" sz="1700">
                <a:solidFill>
                  <a:srgbClr val="000000"/>
                </a:solidFill>
              </a:rPr>
              <a:t> </a:t>
            </a:r>
            <a:r>
              <a:rPr lang="en-US" sz="1700" err="1">
                <a:solidFill>
                  <a:srgbClr val="000000"/>
                </a:solidFill>
              </a:rPr>
              <a:t>estriatales</a:t>
            </a:r>
            <a:r>
              <a:rPr lang="en-US" sz="1700">
                <a:solidFill>
                  <a:srgbClr val="000000"/>
                </a:solidFill>
              </a:rPr>
              <a:t> </a:t>
            </a:r>
            <a:r>
              <a:rPr lang="en-US" sz="1700" err="1">
                <a:solidFill>
                  <a:srgbClr val="000000"/>
                </a:solidFill>
              </a:rPr>
              <a:t>humanas</a:t>
            </a:r>
            <a:r>
              <a:rPr lang="en-US" sz="1700">
                <a:solidFill>
                  <a:srgbClr val="000000"/>
                </a:solidFill>
              </a:rPr>
              <a:t> y de </a:t>
            </a:r>
            <a:r>
              <a:rPr lang="en-US" sz="1700" err="1">
                <a:solidFill>
                  <a:srgbClr val="000000"/>
                </a:solidFill>
              </a:rPr>
              <a:t>ratones</a:t>
            </a:r>
            <a:r>
              <a:rPr lang="en-US" sz="1700">
                <a:solidFill>
                  <a:srgbClr val="000000"/>
                </a:solidFill>
              </a:rPr>
              <a:t> </a:t>
            </a:r>
            <a:r>
              <a:rPr lang="en-US" sz="1700" err="1">
                <a:solidFill>
                  <a:srgbClr val="000000"/>
                </a:solidFill>
              </a:rPr>
              <a:t>en</a:t>
            </a:r>
            <a:r>
              <a:rPr lang="en-US" sz="1700">
                <a:solidFill>
                  <a:srgbClr val="000000"/>
                </a:solidFill>
              </a:rPr>
              <a:t> </a:t>
            </a:r>
            <a:r>
              <a:rPr lang="en-US" sz="1700" err="1">
                <a:solidFill>
                  <a:srgbClr val="000000"/>
                </a:solidFill>
              </a:rPr>
              <a:t>cultivo</a:t>
            </a:r>
            <a:r>
              <a:rPr lang="en-US" sz="1700">
                <a:solidFill>
                  <a:srgbClr val="000000"/>
                </a:solidFill>
              </a:rPr>
              <a:t> (</a:t>
            </a:r>
            <a:r>
              <a:rPr lang="en-US" sz="1700" b="1">
                <a:solidFill>
                  <a:srgbClr val="000000"/>
                </a:solidFill>
              </a:rPr>
              <a:t>Accession: SRP118468</a:t>
            </a:r>
            <a:r>
              <a:rPr lang="en-US" sz="1700">
                <a:solidFill>
                  <a:srgbClr val="000000"/>
                </a:solidFill>
              </a:rPr>
              <a:t>). </a:t>
            </a:r>
            <a:endParaRPr lang="en-US" sz="1700">
              <a:ea typeface="+mn-lt"/>
              <a:cs typeface="+mn-lt"/>
            </a:endParaRPr>
          </a:p>
          <a:p>
            <a:pPr marL="228600" lvl="1" indent="-228600">
              <a:buFont typeface=""/>
              <a:buChar char="•"/>
            </a:pPr>
            <a:endParaRPr lang="en-US" sz="1700">
              <a:ea typeface="+mn-lt"/>
              <a:cs typeface="+mn-lt"/>
            </a:endParaRPr>
          </a:p>
          <a:p>
            <a:pPr marL="228600" lvl="1" indent="-228600">
              <a:buFont typeface=""/>
              <a:buChar char="•"/>
            </a:pPr>
            <a:r>
              <a:rPr lang="en-US" sz="1700" err="1">
                <a:ea typeface="+mn-lt"/>
                <a:cs typeface="+mn-lt"/>
              </a:rPr>
              <a:t>Interferencia</a:t>
            </a:r>
            <a:r>
              <a:rPr lang="en-US" sz="1700">
                <a:ea typeface="+mn-lt"/>
                <a:cs typeface="+mn-lt"/>
              </a:rPr>
              <a:t> de ARN y </a:t>
            </a:r>
            <a:r>
              <a:rPr lang="en-US" sz="1700" err="1">
                <a:ea typeface="+mn-lt"/>
                <a:cs typeface="+mn-lt"/>
              </a:rPr>
              <a:t>su</a:t>
            </a:r>
            <a:r>
              <a:rPr lang="en-US" sz="1700">
                <a:ea typeface="+mn-lt"/>
                <a:cs typeface="+mn-lt"/>
              </a:rPr>
              <a:t> </a:t>
            </a:r>
            <a:r>
              <a:rPr lang="en-US" sz="1700" err="1">
                <a:ea typeface="+mn-lt"/>
                <a:cs typeface="+mn-lt"/>
              </a:rPr>
              <a:t>contribución</a:t>
            </a:r>
            <a:r>
              <a:rPr lang="en-US" sz="1700">
                <a:ea typeface="+mn-lt"/>
                <a:cs typeface="+mn-lt"/>
              </a:rPr>
              <a:t> a la </a:t>
            </a:r>
            <a:r>
              <a:rPr lang="en-US" sz="1700" err="1">
                <a:ea typeface="+mn-lt"/>
                <a:cs typeface="+mn-lt"/>
              </a:rPr>
              <a:t>toxicidad</a:t>
            </a:r>
            <a:r>
              <a:rPr lang="en-US" sz="1700">
                <a:ea typeface="+mn-lt"/>
                <a:cs typeface="+mn-lt"/>
              </a:rPr>
              <a:t> de </a:t>
            </a:r>
            <a:r>
              <a:rPr lang="en-US" sz="1700" err="1">
                <a:ea typeface="+mn-lt"/>
                <a:cs typeface="+mn-lt"/>
              </a:rPr>
              <a:t>repeticiones</a:t>
            </a:r>
            <a:r>
              <a:rPr lang="en-US" sz="1700">
                <a:ea typeface="+mn-lt"/>
                <a:cs typeface="+mn-lt"/>
              </a:rPr>
              <a:t> CAG </a:t>
            </a:r>
            <a:r>
              <a:rPr lang="en-US" sz="1700" err="1">
                <a:ea typeface="+mn-lt"/>
                <a:cs typeface="+mn-lt"/>
              </a:rPr>
              <a:t>en</a:t>
            </a:r>
            <a:r>
              <a:rPr lang="en-US" sz="1700">
                <a:ea typeface="+mn-lt"/>
                <a:cs typeface="+mn-lt"/>
              </a:rPr>
              <a:t> EH </a:t>
            </a:r>
            <a:r>
              <a:rPr lang="en-US" sz="1700" b="1">
                <a:ea typeface="+mn-lt"/>
                <a:cs typeface="+mn-lt"/>
              </a:rPr>
              <a:t>(Accession: SRP372507) .</a:t>
            </a:r>
            <a:endParaRPr lang="en-US" b="1">
              <a:ea typeface="+mn-lt"/>
              <a:cs typeface="+mn-lt"/>
            </a:endParaRPr>
          </a:p>
          <a:p>
            <a:pPr marL="228600" lvl="1" indent="-228600">
              <a:buFont typeface=""/>
              <a:buChar char="•"/>
            </a:pPr>
            <a:endParaRPr lang="en-US" sz="1700">
              <a:ea typeface="+mn-lt"/>
              <a:cs typeface="+mn-lt"/>
            </a:endParaRPr>
          </a:p>
          <a:p>
            <a:pPr marL="228600" lvl="1" indent="-228600">
              <a:buFont typeface=""/>
              <a:buChar char="•"/>
            </a:pPr>
            <a:r>
              <a:rPr lang="en-US" sz="1700" err="1">
                <a:ea typeface="+mn-lt"/>
                <a:cs typeface="+mn-lt"/>
              </a:rPr>
              <a:t>Alteración</a:t>
            </a:r>
            <a:r>
              <a:rPr lang="en-US" sz="1700">
                <a:ea typeface="+mn-lt"/>
                <a:cs typeface="+mn-lt"/>
              </a:rPr>
              <a:t> de </a:t>
            </a:r>
            <a:r>
              <a:rPr lang="en-US" sz="1700" err="1">
                <a:ea typeface="+mn-lt"/>
                <a:cs typeface="+mn-lt"/>
              </a:rPr>
              <a:t>microARN</a:t>
            </a:r>
            <a:r>
              <a:rPr lang="en-US" sz="1700">
                <a:ea typeface="+mn-lt"/>
                <a:cs typeface="+mn-lt"/>
              </a:rPr>
              <a:t> </a:t>
            </a:r>
            <a:r>
              <a:rPr lang="en-US" sz="1700" err="1">
                <a:ea typeface="+mn-lt"/>
                <a:cs typeface="+mn-lt"/>
              </a:rPr>
              <a:t>en</a:t>
            </a:r>
            <a:r>
              <a:rPr lang="en-US" sz="1700">
                <a:ea typeface="+mn-lt"/>
                <a:cs typeface="+mn-lt"/>
              </a:rPr>
              <a:t> </a:t>
            </a:r>
            <a:r>
              <a:rPr lang="en-US" sz="1700" err="1">
                <a:ea typeface="+mn-lt"/>
                <a:cs typeface="+mn-lt"/>
              </a:rPr>
              <a:t>neuronas</a:t>
            </a:r>
            <a:r>
              <a:rPr lang="en-US" sz="1700">
                <a:ea typeface="+mn-lt"/>
                <a:cs typeface="+mn-lt"/>
              </a:rPr>
              <a:t> </a:t>
            </a:r>
            <a:r>
              <a:rPr lang="en-US" sz="1700" err="1">
                <a:ea typeface="+mn-lt"/>
                <a:cs typeface="+mn-lt"/>
              </a:rPr>
              <a:t>afectadas</a:t>
            </a:r>
            <a:r>
              <a:rPr lang="en-US" sz="1700">
                <a:ea typeface="+mn-lt"/>
                <a:cs typeface="+mn-lt"/>
              </a:rPr>
              <a:t> </a:t>
            </a:r>
            <a:r>
              <a:rPr lang="en-US" sz="1700" err="1">
                <a:ea typeface="+mn-lt"/>
                <a:cs typeface="+mn-lt"/>
              </a:rPr>
              <a:t>por</a:t>
            </a:r>
            <a:r>
              <a:rPr lang="en-US" sz="1700">
                <a:ea typeface="+mn-lt"/>
                <a:cs typeface="+mn-lt"/>
              </a:rPr>
              <a:t> </a:t>
            </a:r>
            <a:r>
              <a:rPr lang="en-US" sz="1700" err="1">
                <a:ea typeface="+mn-lt"/>
                <a:cs typeface="+mn-lt"/>
              </a:rPr>
              <a:t>mHTT</a:t>
            </a:r>
            <a:r>
              <a:rPr lang="en-US" sz="1700">
                <a:ea typeface="+mn-lt"/>
                <a:cs typeface="+mn-lt"/>
              </a:rPr>
              <a:t> </a:t>
            </a:r>
            <a:r>
              <a:rPr lang="en-US" sz="1700" b="1">
                <a:ea typeface="+mn-lt"/>
                <a:cs typeface="+mn-lt"/>
              </a:rPr>
              <a:t>(Accession: SRP071197).</a:t>
            </a:r>
            <a:endParaRPr lang="en-US" sz="1700">
              <a:ea typeface="+mn-lt"/>
              <a:cs typeface="+mn-lt"/>
            </a:endParaRPr>
          </a:p>
          <a:p>
            <a:pPr marL="228600" lvl="1" indent="-228600">
              <a:buFont typeface=""/>
              <a:buChar char="•"/>
            </a:pPr>
            <a:endParaRPr lang="en-US" sz="1700">
              <a:ea typeface="+mn-lt"/>
              <a:cs typeface="+mn-lt"/>
            </a:endParaRPr>
          </a:p>
          <a:p>
            <a:pPr marL="228600" lvl="1" indent="-228600">
              <a:buFont typeface=""/>
              <a:buChar char="•"/>
            </a:pPr>
            <a:r>
              <a:rPr lang="en-US" sz="1700" err="1">
                <a:ea typeface="+mn-lt"/>
                <a:cs typeface="+mn-lt"/>
              </a:rPr>
              <a:t>Modificadores</a:t>
            </a:r>
            <a:r>
              <a:rPr lang="en-US" sz="1700">
                <a:ea typeface="+mn-lt"/>
                <a:cs typeface="+mn-lt"/>
              </a:rPr>
              <a:t> </a:t>
            </a:r>
            <a:r>
              <a:rPr lang="en-US" sz="1700" err="1">
                <a:ea typeface="+mn-lt"/>
                <a:cs typeface="+mn-lt"/>
              </a:rPr>
              <a:t>genéticos</a:t>
            </a:r>
            <a:r>
              <a:rPr lang="en-US" sz="1700">
                <a:ea typeface="+mn-lt"/>
                <a:cs typeface="+mn-lt"/>
              </a:rPr>
              <a:t> que </a:t>
            </a:r>
            <a:r>
              <a:rPr lang="en-US" sz="1700" err="1">
                <a:ea typeface="+mn-lt"/>
                <a:cs typeface="+mn-lt"/>
              </a:rPr>
              <a:t>impactan</a:t>
            </a:r>
            <a:r>
              <a:rPr lang="en-US" sz="1700">
                <a:ea typeface="+mn-lt"/>
                <a:cs typeface="+mn-lt"/>
              </a:rPr>
              <a:t> la </a:t>
            </a:r>
            <a:r>
              <a:rPr lang="en-US" sz="1700" err="1">
                <a:ea typeface="+mn-lt"/>
                <a:cs typeface="+mn-lt"/>
              </a:rPr>
              <a:t>edad</a:t>
            </a:r>
            <a:r>
              <a:rPr lang="en-US" sz="1700">
                <a:ea typeface="+mn-lt"/>
                <a:cs typeface="+mn-lt"/>
              </a:rPr>
              <a:t> de </a:t>
            </a:r>
            <a:r>
              <a:rPr lang="en-US" sz="1700" err="1">
                <a:ea typeface="+mn-lt"/>
                <a:cs typeface="+mn-lt"/>
              </a:rPr>
              <a:t>inicio</a:t>
            </a:r>
            <a:r>
              <a:rPr lang="en-US" sz="1700">
                <a:ea typeface="+mn-lt"/>
                <a:cs typeface="+mn-lt"/>
              </a:rPr>
              <a:t> de la </a:t>
            </a:r>
            <a:r>
              <a:rPr lang="en-US" sz="1700" err="1">
                <a:ea typeface="+mn-lt"/>
                <a:cs typeface="+mn-lt"/>
              </a:rPr>
              <a:t>enfermedad</a:t>
            </a:r>
            <a:r>
              <a:rPr lang="en-US" sz="1700" b="1">
                <a:ea typeface="+mn-lt"/>
                <a:cs typeface="+mn-lt"/>
              </a:rPr>
              <a:t> (Accession: PRJNA311618, SRP288320)</a:t>
            </a:r>
            <a:r>
              <a:rPr lang="en-US" sz="1700">
                <a:ea typeface="+mn-lt"/>
                <a:cs typeface="+mn-lt"/>
              </a:rPr>
              <a:t>.</a:t>
            </a:r>
            <a:endParaRPr lang="en-US" sz="1700"/>
          </a:p>
          <a:p>
            <a:pPr marL="0" lvl="1"/>
            <a:endParaRPr lang="en-US" sz="1700"/>
          </a:p>
        </p:txBody>
      </p:sp>
      <p:pic>
        <p:nvPicPr>
          <p:cNvPr id="20" name="Picture 3">
            <a:extLst>
              <a:ext uri="{FF2B5EF4-FFF2-40B4-BE49-F238E27FC236}">
                <a16:creationId xmlns:a16="http://schemas.microsoft.com/office/drawing/2014/main" id="{94F7900A-BDF8-BACA-46CF-B3D4830B02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3" b="5721"/>
          <a:stretch/>
        </p:blipFill>
        <p:spPr bwMode="auto">
          <a:xfrm>
            <a:off x="20887375" y="2919254"/>
            <a:ext cx="4908491" cy="242198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a:extLst>
              <a:ext uri="{FF2B5EF4-FFF2-40B4-BE49-F238E27FC236}">
                <a16:creationId xmlns:a16="http://schemas.microsoft.com/office/drawing/2014/main" id="{BCF9AEA2-D146-0FFA-E339-C3C5BEBD68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542" b="5721"/>
          <a:stretch/>
        </p:blipFill>
        <p:spPr bwMode="auto">
          <a:xfrm>
            <a:off x="22260854" y="49299"/>
            <a:ext cx="2161532" cy="2815940"/>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61C0C996-AE28-2F5D-885C-FE1B49D9A7FB}"/>
              </a:ext>
            </a:extLst>
          </p:cNvPr>
          <p:cNvSpPr txBox="1"/>
          <p:nvPr/>
        </p:nvSpPr>
        <p:spPr>
          <a:xfrm>
            <a:off x="20841001" y="5283286"/>
            <a:ext cx="503336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100" b="1"/>
              <a:t>Figura X. </a:t>
            </a:r>
            <a:r>
              <a:rPr lang="es-MX" sz="1100"/>
              <a:t>En ausencia de </a:t>
            </a:r>
            <a:r>
              <a:rPr lang="es-MX" sz="1100" i="1"/>
              <a:t>FAN1</a:t>
            </a:r>
            <a:r>
              <a:rPr lang="es-MX" sz="1100"/>
              <a:t> (FAN1-/-), </a:t>
            </a:r>
            <a:r>
              <a:rPr lang="es-MX" sz="1100" err="1"/>
              <a:t>MutL</a:t>
            </a:r>
            <a:r>
              <a:rPr lang="es-MX" sz="1100"/>
              <a:t>α (MLH1/PMS2) es reclutado a la lesión por MutSβ, que conduce a la activación de la MMR, la reparación propensa a errores y la expansión de CAG. La expresión de </a:t>
            </a:r>
            <a:r>
              <a:rPr lang="es-MX" sz="1100" i="1"/>
              <a:t>FAN1</a:t>
            </a:r>
            <a:r>
              <a:rPr lang="es-MX" sz="1100"/>
              <a:t> (FAN1+/+) puede estabilizar la repetición CAG secuestrando a </a:t>
            </a:r>
            <a:r>
              <a:rPr lang="es-MX" sz="1100" err="1"/>
              <a:t>MutL</a:t>
            </a:r>
            <a:r>
              <a:rPr lang="es-MX" sz="1100"/>
              <a:t>α. Alternativamente, la asociación </a:t>
            </a:r>
            <a:r>
              <a:rPr lang="es-MX" sz="1100" i="1"/>
              <a:t>de FAN1 </a:t>
            </a:r>
            <a:r>
              <a:rPr lang="es-MX" sz="1100"/>
              <a:t>con la repetición CAG facilita una reparación precisa, posiblemente reclutando componentes </a:t>
            </a:r>
            <a:r>
              <a:rPr lang="es-MX" sz="1100" i="1"/>
              <a:t>DDR</a:t>
            </a:r>
            <a:r>
              <a:rPr lang="es-MX" sz="1100"/>
              <a:t> o </a:t>
            </a:r>
            <a:r>
              <a:rPr lang="es-MX" sz="1100" i="1"/>
              <a:t>FAN1</a:t>
            </a:r>
            <a:r>
              <a:rPr lang="es-MX" sz="1100"/>
              <a:t> bloquea el acceso a la repetición CAG, impidiendo el acceso a los componentes MMR y la expansión CAG. Tomado y modificado de Goold </a:t>
            </a:r>
            <a:r>
              <a:rPr lang="es-MX" sz="1100" i="1"/>
              <a:t>et al. </a:t>
            </a:r>
            <a:r>
              <a:rPr lang="es-MX" sz="1100"/>
              <a:t>(2019).</a:t>
            </a:r>
            <a:endParaRPr lang="en-US" sz="1100"/>
          </a:p>
        </p:txBody>
      </p:sp>
      <p:pic>
        <p:nvPicPr>
          <p:cNvPr id="6146" name="Picture 2" descr="ENA Notebooks">
            <a:extLst>
              <a:ext uri="{FF2B5EF4-FFF2-40B4-BE49-F238E27FC236}">
                <a16:creationId xmlns:a16="http://schemas.microsoft.com/office/drawing/2014/main" id="{126652F2-77E2-38E5-36F2-E67C68A51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569" y="3290032"/>
            <a:ext cx="3029131" cy="84760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865AC04F-5C4E-A165-3ADD-826175568281}"/>
              </a:ext>
            </a:extLst>
          </p:cNvPr>
          <p:cNvSpPr txBox="1"/>
          <p:nvPr/>
        </p:nvSpPr>
        <p:spPr>
          <a:xfrm>
            <a:off x="162560" y="995680"/>
            <a:ext cx="50393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a:t>Gen HTT: </a:t>
            </a:r>
            <a:r>
              <a:rPr lang="es-ES" b="1"/>
              <a:t>ENSG00000197386</a:t>
            </a:r>
          </a:p>
          <a:p>
            <a:pPr marL="285750" indent="-285750">
              <a:buFont typeface="Arial"/>
              <a:buChar char="•"/>
            </a:pPr>
            <a:endParaRPr lang="es-ES"/>
          </a:p>
          <a:p>
            <a:pPr marL="285750" indent="-285750">
              <a:buFont typeface="Arial"/>
              <a:buChar char="•"/>
            </a:pPr>
            <a:r>
              <a:rPr lang="es-ES"/>
              <a:t>Gen </a:t>
            </a:r>
            <a:r>
              <a:rPr lang="es-ES" err="1"/>
              <a:t>Antisentido</a:t>
            </a:r>
            <a:r>
              <a:rPr lang="es-ES"/>
              <a:t> </a:t>
            </a:r>
            <a:r>
              <a:rPr lang="es-ES">
                <a:latin typeface="Aptos"/>
                <a:cs typeface="Times New Roman"/>
              </a:rPr>
              <a:t>HTT-AS: </a:t>
            </a:r>
            <a:r>
              <a:rPr lang="es-ES" b="1">
                <a:latin typeface="Aptos"/>
                <a:cs typeface="Times New Roman"/>
              </a:rPr>
              <a:t>ENSG00000251075</a:t>
            </a:r>
            <a:endParaRPr lang="es-ES" b="1">
              <a:latin typeface="Aptos"/>
            </a:endParaRPr>
          </a:p>
        </p:txBody>
      </p:sp>
      <p:pic>
        <p:nvPicPr>
          <p:cNvPr id="10" name="Imagen 9" descr="Imagen que contiene dibujo&#10;&#10;Descripción generada automáticamente">
            <a:extLst>
              <a:ext uri="{FF2B5EF4-FFF2-40B4-BE49-F238E27FC236}">
                <a16:creationId xmlns:a16="http://schemas.microsoft.com/office/drawing/2014/main" id="{EDE94530-ABBC-513E-5791-C03BCA33A8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3760" y="1055134"/>
            <a:ext cx="1083945" cy="1074420"/>
          </a:xfrm>
          <a:prstGeom prst="rect">
            <a:avLst/>
          </a:prstGeom>
        </p:spPr>
      </p:pic>
      <p:sp>
        <p:nvSpPr>
          <p:cNvPr id="14" name="CuadroTexto 13">
            <a:extLst>
              <a:ext uri="{FF2B5EF4-FFF2-40B4-BE49-F238E27FC236}">
                <a16:creationId xmlns:a16="http://schemas.microsoft.com/office/drawing/2014/main" id="{D883417A-11DB-2DB6-EFDB-F3BE37303DBE}"/>
              </a:ext>
            </a:extLst>
          </p:cNvPr>
          <p:cNvSpPr txBox="1"/>
          <p:nvPr/>
        </p:nvSpPr>
        <p:spPr>
          <a:xfrm>
            <a:off x="162560" y="5638800"/>
            <a:ext cx="72339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a:latin typeface="Aptos Display"/>
              </a:rPr>
              <a:t>Variaciones FAN1 : GRCh38 (15:30903852-30943108) </a:t>
            </a:r>
            <a:endParaRPr lang="es-ES"/>
          </a:p>
        </p:txBody>
      </p:sp>
      <p:sp>
        <p:nvSpPr>
          <p:cNvPr id="19" name="Rectángulo 18">
            <a:extLst>
              <a:ext uri="{FF2B5EF4-FFF2-40B4-BE49-F238E27FC236}">
                <a16:creationId xmlns:a16="http://schemas.microsoft.com/office/drawing/2014/main" id="{004FC013-4B9E-9C95-90AB-443952E0E6A0}"/>
              </a:ext>
            </a:extLst>
          </p:cNvPr>
          <p:cNvSpPr/>
          <p:nvPr/>
        </p:nvSpPr>
        <p:spPr>
          <a:xfrm>
            <a:off x="7770052" y="5324668"/>
            <a:ext cx="4423122" cy="1537477"/>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7" descr="European Genome-Phenome Archive and European Variation Archive – Resources  for genetic variation in all species">
            <a:extLst>
              <a:ext uri="{FF2B5EF4-FFF2-40B4-BE49-F238E27FC236}">
                <a16:creationId xmlns:a16="http://schemas.microsoft.com/office/drawing/2014/main" id="{7279BA20-31BE-6690-80A9-E10E5DDC60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4600" y="5634884"/>
            <a:ext cx="1981286" cy="9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90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Código QR&#10;&#10;Descripción generada automáticamente">
            <a:extLst>
              <a:ext uri="{FF2B5EF4-FFF2-40B4-BE49-F238E27FC236}">
                <a16:creationId xmlns:a16="http://schemas.microsoft.com/office/drawing/2014/main" id="{37CD8322-1A64-954A-8FAB-B385A645F481}"/>
              </a:ext>
            </a:extLst>
          </p:cNvPr>
          <p:cNvPicPr>
            <a:picLocks noGrp="1" noChangeAspect="1"/>
          </p:cNvPicPr>
          <p:nvPr>
            <p:ph idx="1"/>
          </p:nvPr>
        </p:nvPicPr>
        <p:blipFill>
          <a:blip r:embed="rId2"/>
          <a:stretch>
            <a:fillRect/>
          </a:stretch>
        </p:blipFill>
        <p:spPr>
          <a:xfrm>
            <a:off x="5048091" y="1764665"/>
            <a:ext cx="4351338" cy="4351338"/>
          </a:xfrm>
        </p:spPr>
      </p:pic>
      <p:pic>
        <p:nvPicPr>
          <p:cNvPr id="7" name="Imagen 6" descr="GitHub Logo - símbolo, significado logotipo, historia, PNG">
            <a:extLst>
              <a:ext uri="{FF2B5EF4-FFF2-40B4-BE49-F238E27FC236}">
                <a16:creationId xmlns:a16="http://schemas.microsoft.com/office/drawing/2014/main" id="{D058EFDD-B8B3-D3B1-85AF-DD43B13B3D18}"/>
              </a:ext>
            </a:extLst>
          </p:cNvPr>
          <p:cNvPicPr>
            <a:picLocks noChangeAspect="1"/>
          </p:cNvPicPr>
          <p:nvPr/>
        </p:nvPicPr>
        <p:blipFill>
          <a:blip r:embed="rId3"/>
          <a:stretch>
            <a:fillRect/>
          </a:stretch>
        </p:blipFill>
        <p:spPr>
          <a:xfrm>
            <a:off x="497840" y="2190115"/>
            <a:ext cx="2743200" cy="1543050"/>
          </a:xfrm>
          <a:prstGeom prst="rect">
            <a:avLst/>
          </a:prstGeom>
        </p:spPr>
      </p:pic>
      <p:pic>
        <p:nvPicPr>
          <p:cNvPr id="8" name="Imagen 7" descr="Imagen que contiene Texto&#10;&#10;Descripción generada automáticamente">
            <a:extLst>
              <a:ext uri="{FF2B5EF4-FFF2-40B4-BE49-F238E27FC236}">
                <a16:creationId xmlns:a16="http://schemas.microsoft.com/office/drawing/2014/main" id="{4D7795E5-5673-9BE8-FEFA-F309A71EC3E5}"/>
              </a:ext>
            </a:extLst>
          </p:cNvPr>
          <p:cNvPicPr>
            <a:picLocks noChangeAspect="1"/>
          </p:cNvPicPr>
          <p:nvPr/>
        </p:nvPicPr>
        <p:blipFill>
          <a:blip r:embed="rId4"/>
          <a:stretch>
            <a:fillRect/>
          </a:stretch>
        </p:blipFill>
        <p:spPr>
          <a:xfrm>
            <a:off x="3939540" y="736282"/>
            <a:ext cx="6934200" cy="752475"/>
          </a:xfrm>
          <a:prstGeom prst="rect">
            <a:avLst/>
          </a:prstGeom>
        </p:spPr>
      </p:pic>
    </p:spTree>
    <p:extLst>
      <p:ext uri="{BB962C8B-B14F-4D97-AF65-F5344CB8AC3E}">
        <p14:creationId xmlns:p14="http://schemas.microsoft.com/office/powerpoint/2010/main" val="4101083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41ECB9-EC3D-954E-A1BA-C7463F844D72}"/>
              </a:ext>
            </a:extLst>
          </p:cNvPr>
          <p:cNvSpPr>
            <a:spLocks noGrp="1"/>
          </p:cNvSpPr>
          <p:nvPr>
            <p:ph idx="1"/>
          </p:nvPr>
        </p:nvSpPr>
        <p:spPr>
          <a:xfrm>
            <a:off x="177693" y="801721"/>
            <a:ext cx="11348934" cy="5642385"/>
          </a:xfrm>
        </p:spPr>
        <p:txBody>
          <a:bodyPr vert="horz" lIns="91440" tIns="45720" rIns="91440" bIns="45720" rtlCol="0" anchor="t">
            <a:normAutofit fontScale="85000" lnSpcReduction="20000"/>
          </a:bodyPr>
          <a:lstStyle/>
          <a:p>
            <a:r>
              <a:rPr lang="en-US" sz="2000" b="0" i="0">
                <a:solidFill>
                  <a:srgbClr val="000000"/>
                </a:solidFill>
                <a:effectLst/>
                <a:latin typeface="Quire Sans"/>
                <a:cs typeface="Quire Sans"/>
              </a:rPr>
              <a:t>Alshammari, A. M. (2018). Massively parallel next generation sequencing to investigate the cis-and trans-acting genetic modifiers of somatic instability in Huntington’s disease (Doctoral dissertation, University of Glasgow).</a:t>
            </a:r>
          </a:p>
          <a:p>
            <a:r>
              <a:rPr lang="en-US" sz="2000" b="0" i="0">
                <a:solidFill>
                  <a:srgbClr val="000000"/>
                </a:solidFill>
                <a:effectLst/>
                <a:latin typeface="Quire Sans"/>
                <a:cs typeface="Quire Sans"/>
              </a:rPr>
              <a:t>Bates, G. P., Dorsey, R., </a:t>
            </a:r>
            <a:r>
              <a:rPr lang="en-US" sz="2000" b="0" i="0" err="1">
                <a:solidFill>
                  <a:srgbClr val="000000"/>
                </a:solidFill>
                <a:effectLst/>
                <a:latin typeface="Quire Sans"/>
                <a:cs typeface="Quire Sans"/>
              </a:rPr>
              <a:t>Gusella</a:t>
            </a:r>
            <a:r>
              <a:rPr lang="en-US" sz="2000" b="0" i="0">
                <a:solidFill>
                  <a:srgbClr val="000000"/>
                </a:solidFill>
                <a:effectLst/>
                <a:latin typeface="Quire Sans"/>
                <a:cs typeface="Quire Sans"/>
              </a:rPr>
              <a:t>, J. F., Hayden, M. R., Kay, C., Leavitt, B. R., … Tabrizi, S. J. (2015). Huntington disease. Nature Reviews Disease Primers, 15005. doi:10.1038/nrdp.2015.5</a:t>
            </a:r>
          </a:p>
          <a:p>
            <a:r>
              <a:rPr lang="en-US" sz="2000">
                <a:solidFill>
                  <a:srgbClr val="000000"/>
                </a:solidFill>
                <a:latin typeface="Quire Sans"/>
                <a:cs typeface="Quire Sans"/>
              </a:rPr>
              <a:t>Ciosi, M., Maxwell, A., Cumming, S. A., Moss, D. J. H., Alshammari, A. M., Flower, M. D., ... &amp; Monckton, D. G. (2019). A genetic association study of glutamine-encoding DNA sequence structures, somatic CAG expansion, and DNA repair gene variants, with Huntington disease clinical outcomes. </a:t>
            </a:r>
            <a:r>
              <a:rPr lang="en-US" sz="2000" err="1">
                <a:solidFill>
                  <a:srgbClr val="000000"/>
                </a:solidFill>
                <a:latin typeface="Quire Sans"/>
                <a:cs typeface="Quire Sans"/>
              </a:rPr>
              <a:t>EBioMedicine</a:t>
            </a:r>
            <a:r>
              <a:rPr lang="en-US" sz="2000">
                <a:solidFill>
                  <a:srgbClr val="000000"/>
                </a:solidFill>
                <a:latin typeface="Quire Sans"/>
                <a:cs typeface="Quire Sans"/>
              </a:rPr>
              <a:t>, 48, 568-580.</a:t>
            </a:r>
          </a:p>
          <a:p>
            <a:r>
              <a:rPr lang="en-US" sz="2000" b="0" i="0">
                <a:solidFill>
                  <a:srgbClr val="000000"/>
                </a:solidFill>
                <a:effectLst/>
                <a:latin typeface="Quire Sans"/>
                <a:cs typeface="Quire Sans"/>
              </a:rPr>
              <a:t>Deshmukh, A. L., Porro, A., Mohiuddin, M., Lanni, S., Panigrahi, G. B., Caron, M. C., ... &amp; Pearson, C. E. (2021). FAN1, a DNA repair nuclease, as a modifier of repeat expansion disorders. Journal of Huntington's disease, 10(1), 95-122.</a:t>
            </a:r>
          </a:p>
          <a:p>
            <a:r>
              <a:rPr lang="en-US" sz="2000" b="0" i="0">
                <a:solidFill>
                  <a:srgbClr val="000000"/>
                </a:solidFill>
                <a:effectLst/>
                <a:latin typeface="Quire Sans"/>
                <a:cs typeface="Quire Sans"/>
              </a:rPr>
              <a:t>Du, G., Dong, W., Yang, Q., Yu, X., Ma, J., Gu, W., &amp; Huang, Y. (2021). Altered gut microbiota related to inflammatory responses in patients with Huntington’s disease. Frontiers in Immunology, 11, 603594.</a:t>
            </a:r>
          </a:p>
          <a:p>
            <a:r>
              <a:rPr lang="en-US" sz="2000" b="0" i="0">
                <a:solidFill>
                  <a:srgbClr val="000000"/>
                </a:solidFill>
                <a:effectLst/>
                <a:latin typeface="Quire Sans"/>
                <a:cs typeface="Quire Sans"/>
              </a:rPr>
              <a:t>Galvan, L., Francelle, L., Gaillard, M. C., de </a:t>
            </a:r>
            <a:r>
              <a:rPr lang="en-US" sz="2000" b="0" i="0" err="1">
                <a:solidFill>
                  <a:srgbClr val="000000"/>
                </a:solidFill>
                <a:effectLst/>
                <a:latin typeface="Quire Sans"/>
                <a:cs typeface="Quire Sans"/>
              </a:rPr>
              <a:t>Longprez</a:t>
            </a:r>
            <a:r>
              <a:rPr lang="en-US" sz="2000" b="0" i="0">
                <a:solidFill>
                  <a:srgbClr val="000000"/>
                </a:solidFill>
                <a:effectLst/>
                <a:latin typeface="Quire Sans"/>
                <a:cs typeface="Quire Sans"/>
              </a:rPr>
              <a:t>, L., Carrillo-de Sauvage, M. A., </a:t>
            </a:r>
            <a:r>
              <a:rPr lang="en-US" sz="2000" b="0" i="0" err="1">
                <a:solidFill>
                  <a:srgbClr val="000000"/>
                </a:solidFill>
                <a:effectLst/>
                <a:latin typeface="Quire Sans"/>
                <a:cs typeface="Quire Sans"/>
              </a:rPr>
              <a:t>Liot</a:t>
            </a:r>
            <a:r>
              <a:rPr lang="en-US" sz="2000" b="0" i="0">
                <a:solidFill>
                  <a:srgbClr val="000000"/>
                </a:solidFill>
                <a:effectLst/>
                <a:latin typeface="Quire Sans"/>
                <a:cs typeface="Quire Sans"/>
              </a:rPr>
              <a:t>, G. &amp; Brouillet, E. (2018). The striatal kinase DCLK3 produces neuroprotection against mutant huntingtin. Brain, 141(5), 1434-1454.</a:t>
            </a:r>
          </a:p>
          <a:p>
            <a:r>
              <a:rPr lang="en-US" sz="2000" b="0" i="0">
                <a:solidFill>
                  <a:srgbClr val="000000"/>
                </a:solidFill>
                <a:effectLst/>
                <a:latin typeface="Quire Sans"/>
                <a:cs typeface="Quire Sans"/>
              </a:rPr>
              <a:t>Ferguson, R., Goold, R., Coupland, L., Flower, M., &amp; Tabrizi, S. J. (2024). Therapeutic validation of MMR-associated genetic modifiers in a human ex vivo model of Huntington disease. The American Journal of Human Genetics, 111(6), 1165-1183.</a:t>
            </a:r>
          </a:p>
          <a:p>
            <a:r>
              <a:rPr lang="en-US" sz="2000" b="0" i="0">
                <a:solidFill>
                  <a:srgbClr val="000000"/>
                </a:solidFill>
                <a:effectLst/>
                <a:latin typeface="Quire Sans"/>
                <a:cs typeface="Quire Sans"/>
              </a:rPr>
              <a:t>Goold, R., Flower, M., Moss, D. H., Medway, C., Wood-Kaczmar, A., Andre, R., ... &amp; Tabrizi, S. J. (2019). FAN1 modifies Huntington’s disease progression by stabilizing the expanded HTT CAG repeat. Human molecular genetics, 28(4), 650-661.</a:t>
            </a:r>
          </a:p>
          <a:p>
            <a:r>
              <a:rPr lang="en-US" sz="2000" b="0" i="0">
                <a:solidFill>
                  <a:srgbClr val="000000"/>
                </a:solidFill>
                <a:effectLst/>
                <a:latin typeface="Quire Sans"/>
                <a:cs typeface="Quire Sans"/>
              </a:rPr>
              <a:t>Goold, R., Hamilton, J., </a:t>
            </a:r>
            <a:r>
              <a:rPr lang="en-US" sz="2000" b="0" i="0" err="1">
                <a:solidFill>
                  <a:srgbClr val="000000"/>
                </a:solidFill>
                <a:effectLst/>
                <a:latin typeface="Quire Sans"/>
                <a:cs typeface="Quire Sans"/>
              </a:rPr>
              <a:t>Menneteau</a:t>
            </a:r>
            <a:r>
              <a:rPr lang="en-US" sz="2000" b="0" i="0">
                <a:solidFill>
                  <a:srgbClr val="000000"/>
                </a:solidFill>
                <a:effectLst/>
                <a:latin typeface="Quire Sans"/>
                <a:cs typeface="Quire Sans"/>
              </a:rPr>
              <a:t>, T., Flower, M., Bunting, E. L., Aldous, S. G., Porro, A., Vicente, J. R., Allen, N. D., Wilkinson, H., Bates, G. P., Sartori, A. A., </a:t>
            </a:r>
            <a:r>
              <a:rPr lang="en-US" sz="2000" b="0" i="0" err="1">
                <a:solidFill>
                  <a:srgbClr val="000000"/>
                </a:solidFill>
                <a:effectLst/>
                <a:latin typeface="Quire Sans"/>
                <a:cs typeface="Quire Sans"/>
              </a:rPr>
              <a:t>Thalassinos</a:t>
            </a:r>
            <a:r>
              <a:rPr lang="en-US" sz="2000" b="0" i="0">
                <a:solidFill>
                  <a:srgbClr val="000000"/>
                </a:solidFill>
                <a:effectLst/>
                <a:latin typeface="Quire Sans"/>
                <a:cs typeface="Quire Sans"/>
              </a:rPr>
              <a:t>, K., </a:t>
            </a:r>
            <a:r>
              <a:rPr lang="en-US" sz="2000" b="0" i="0" err="1">
                <a:solidFill>
                  <a:srgbClr val="000000"/>
                </a:solidFill>
                <a:effectLst/>
                <a:latin typeface="Quire Sans"/>
                <a:cs typeface="Quire Sans"/>
              </a:rPr>
              <a:t>Balmus</a:t>
            </a:r>
            <a:r>
              <a:rPr lang="en-US" sz="2000" b="0" i="0">
                <a:solidFill>
                  <a:srgbClr val="000000"/>
                </a:solidFill>
                <a:effectLst/>
                <a:latin typeface="Quire Sans"/>
                <a:cs typeface="Quire Sans"/>
              </a:rPr>
              <a:t>, G., &amp; Tabrizi, S. J. (2021). FAN1 controls mismatch repair complex assembly via MLH1 retention to stabilize CAG repeat expansion in Huntington’s disease. Cell Reports, 36(9). </a:t>
            </a:r>
          </a:p>
          <a:p>
            <a:r>
              <a:rPr lang="en-US" sz="2000">
                <a:solidFill>
                  <a:srgbClr val="000000"/>
                </a:solidFill>
                <a:latin typeface="Quire Sans"/>
                <a:cs typeface="Quire Sans"/>
              </a:rPr>
              <a:t>Heinz, A., </a:t>
            </a:r>
            <a:r>
              <a:rPr lang="en-US" sz="2000" err="1">
                <a:solidFill>
                  <a:srgbClr val="000000"/>
                </a:solidFill>
                <a:latin typeface="Quire Sans"/>
                <a:cs typeface="Quire Sans"/>
              </a:rPr>
              <a:t>Nabariya</a:t>
            </a:r>
            <a:r>
              <a:rPr lang="en-US" sz="2000">
                <a:solidFill>
                  <a:srgbClr val="000000"/>
                </a:solidFill>
                <a:latin typeface="Quire Sans"/>
                <a:cs typeface="Quire Sans"/>
              </a:rPr>
              <a:t>, D. K., &amp; Krauss, S. (2021). Huntingtin and its role in mechanisms of RNA-mediated toxicity. Toxins, 13(7), 487.</a:t>
            </a:r>
          </a:p>
          <a:p>
            <a:endParaRPr lang="en-US" sz="2000" b="0" i="0">
              <a:solidFill>
                <a:srgbClr val="000000"/>
              </a:solidFill>
              <a:effectLst/>
              <a:latin typeface="Quire Sans"/>
              <a:cs typeface="Quire Sans"/>
            </a:endParaRPr>
          </a:p>
          <a:p>
            <a:endParaRPr lang="en-US" sz="2000">
              <a:latin typeface="Quire Sans"/>
              <a:cs typeface="Quire Sans"/>
            </a:endParaRPr>
          </a:p>
          <a:p>
            <a:endParaRPr lang="es-ES"/>
          </a:p>
        </p:txBody>
      </p:sp>
      <p:sp>
        <p:nvSpPr>
          <p:cNvPr id="4" name="CuadroTexto 3">
            <a:extLst>
              <a:ext uri="{FF2B5EF4-FFF2-40B4-BE49-F238E27FC236}">
                <a16:creationId xmlns:a16="http://schemas.microsoft.com/office/drawing/2014/main" id="{EAA8D379-AF90-D161-DC07-EC45B708539F}"/>
              </a:ext>
            </a:extLst>
          </p:cNvPr>
          <p:cNvSpPr txBox="1"/>
          <p:nvPr/>
        </p:nvSpPr>
        <p:spPr>
          <a:xfrm>
            <a:off x="177693" y="30022"/>
            <a:ext cx="62773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3600" b="1">
                <a:latin typeface="Quire Sans"/>
                <a:cs typeface="Quire Sans"/>
              </a:rPr>
              <a:t>Referencias</a:t>
            </a:r>
            <a:endParaRPr lang="es-ES" sz="3600" b="1">
              <a:latin typeface="Quire Sans"/>
              <a:cs typeface="Quire Sans"/>
            </a:endParaRPr>
          </a:p>
        </p:txBody>
      </p:sp>
    </p:spTree>
    <p:extLst>
      <p:ext uri="{BB962C8B-B14F-4D97-AF65-F5344CB8AC3E}">
        <p14:creationId xmlns:p14="http://schemas.microsoft.com/office/powerpoint/2010/main" val="3868848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41ECB9-EC3D-954E-A1BA-C7463F844D72}"/>
              </a:ext>
            </a:extLst>
          </p:cNvPr>
          <p:cNvSpPr>
            <a:spLocks noGrp="1"/>
          </p:cNvSpPr>
          <p:nvPr>
            <p:ph idx="1"/>
          </p:nvPr>
        </p:nvSpPr>
        <p:spPr>
          <a:xfrm>
            <a:off x="177693" y="872841"/>
            <a:ext cx="11460694" cy="5571265"/>
          </a:xfrm>
        </p:spPr>
        <p:txBody>
          <a:bodyPr vert="horz" lIns="91440" tIns="45720" rIns="91440" bIns="45720" rtlCol="0" anchor="t">
            <a:normAutofit fontScale="77500" lnSpcReduction="20000"/>
          </a:bodyPr>
          <a:lstStyle/>
          <a:p>
            <a:r>
              <a:rPr lang="en-US" sz="2000" b="0" i="0">
                <a:solidFill>
                  <a:srgbClr val="000000"/>
                </a:solidFill>
                <a:effectLst/>
                <a:latin typeface="Quire Sans"/>
                <a:cs typeface="Quire Sans"/>
              </a:rPr>
              <a:t>Hyeon, J. W., Kim, A. H., &amp; Yano, H. (2021). Epigenetic regulation in Huntington's disease. Neurochemistry international, 148, 105074.</a:t>
            </a:r>
            <a:endParaRPr lang="es-ES"/>
          </a:p>
          <a:p>
            <a:r>
              <a:rPr lang="en-US" sz="2000" b="0" i="0">
                <a:solidFill>
                  <a:srgbClr val="000000"/>
                </a:solidFill>
                <a:effectLst/>
                <a:latin typeface="Quire Sans"/>
                <a:cs typeface="Quire Sans"/>
              </a:rPr>
              <a:t>Lax, N. Z., Turnbull, D. M., &amp; Reeve, A. K. (2011). Mitochondrial mutations: newly discovered players in neuronal degeneration. The Neuroscientist, 17(6), 645-658.</a:t>
            </a:r>
          </a:p>
          <a:p>
            <a:r>
              <a:rPr lang="en-US" sz="2000" b="0" i="0">
                <a:solidFill>
                  <a:srgbClr val="000000"/>
                </a:solidFill>
                <a:effectLst/>
                <a:latin typeface="Quire Sans"/>
                <a:cs typeface="Quire Sans"/>
              </a:rPr>
              <a:t>Kim, M. W., Chelliah, Y., Kim, S. W., </a:t>
            </a:r>
            <a:r>
              <a:rPr lang="en-US" sz="2000" b="0" i="0" err="1">
                <a:solidFill>
                  <a:srgbClr val="000000"/>
                </a:solidFill>
                <a:effectLst/>
                <a:latin typeface="Quire Sans"/>
                <a:cs typeface="Quire Sans"/>
              </a:rPr>
              <a:t>Otwinowski</a:t>
            </a:r>
            <a:r>
              <a:rPr lang="en-US" sz="2000" b="0" i="0">
                <a:solidFill>
                  <a:srgbClr val="000000"/>
                </a:solidFill>
                <a:effectLst/>
                <a:latin typeface="Quire Sans"/>
                <a:cs typeface="Quire Sans"/>
              </a:rPr>
              <a:t>, Z., &amp; </a:t>
            </a:r>
            <a:r>
              <a:rPr lang="en-US" sz="2000" b="0" i="0" err="1">
                <a:solidFill>
                  <a:srgbClr val="000000"/>
                </a:solidFill>
                <a:effectLst/>
                <a:latin typeface="Quire Sans"/>
                <a:cs typeface="Quire Sans"/>
              </a:rPr>
              <a:t>Bezprozvanny</a:t>
            </a:r>
            <a:r>
              <a:rPr lang="en-US" sz="2000" b="0" i="0">
                <a:solidFill>
                  <a:srgbClr val="000000"/>
                </a:solidFill>
                <a:effectLst/>
                <a:latin typeface="Quire Sans"/>
                <a:cs typeface="Quire Sans"/>
              </a:rPr>
              <a:t>, I. (2009). Secondary structure of Huntingtin amino-terminal region. Structure, 17(9), 1205-1212.</a:t>
            </a:r>
          </a:p>
          <a:p>
            <a:r>
              <a:rPr lang="en-US" sz="2000" b="0" i="0">
                <a:solidFill>
                  <a:srgbClr val="000000"/>
                </a:solidFill>
                <a:effectLst/>
                <a:latin typeface="Quire Sans"/>
                <a:cs typeface="Quire Sans"/>
              </a:rPr>
              <a:t>Langbehn, D. R., Hayden, M. R., Paulsen, J. S., Johnson, H., Aylward, E., </a:t>
            </a:r>
            <a:r>
              <a:rPr lang="en-US" sz="2000" b="0" i="0" err="1">
                <a:solidFill>
                  <a:srgbClr val="000000"/>
                </a:solidFill>
                <a:effectLst/>
                <a:latin typeface="Quire Sans"/>
                <a:cs typeface="Quire Sans"/>
              </a:rPr>
              <a:t>Biglan</a:t>
            </a:r>
            <a:r>
              <a:rPr lang="en-US" sz="2000" b="0" i="0">
                <a:solidFill>
                  <a:srgbClr val="000000"/>
                </a:solidFill>
                <a:effectLst/>
                <a:latin typeface="Quire Sans"/>
                <a:cs typeface="Quire Sans"/>
              </a:rPr>
              <a:t>, K., </a:t>
            </a:r>
            <a:r>
              <a:rPr lang="en-US" sz="2000" b="0" i="0" err="1">
                <a:solidFill>
                  <a:srgbClr val="000000"/>
                </a:solidFill>
                <a:effectLst/>
                <a:latin typeface="Quire Sans"/>
                <a:cs typeface="Quire Sans"/>
              </a:rPr>
              <a:t>Kieburtz</a:t>
            </a:r>
            <a:r>
              <a:rPr lang="en-US" sz="2000" b="0" i="0">
                <a:solidFill>
                  <a:srgbClr val="000000"/>
                </a:solidFill>
                <a:effectLst/>
                <a:latin typeface="Quire Sans"/>
                <a:cs typeface="Quire Sans"/>
              </a:rPr>
              <a:t>, K., Oakes, D., </a:t>
            </a:r>
            <a:r>
              <a:rPr lang="en-US" sz="2000" b="0" i="0" err="1">
                <a:solidFill>
                  <a:srgbClr val="000000"/>
                </a:solidFill>
                <a:effectLst/>
                <a:latin typeface="Quire Sans"/>
                <a:cs typeface="Quire Sans"/>
              </a:rPr>
              <a:t>Shoulson</a:t>
            </a:r>
            <a:r>
              <a:rPr lang="en-US" sz="2000" b="0" i="0">
                <a:solidFill>
                  <a:srgbClr val="000000"/>
                </a:solidFill>
                <a:effectLst/>
                <a:latin typeface="Quire Sans"/>
                <a:cs typeface="Quire Sans"/>
              </a:rPr>
              <a:t>, I., Guttman, M., </a:t>
            </a:r>
            <a:r>
              <a:rPr lang="en-US" sz="2000" b="0" i="0" err="1">
                <a:solidFill>
                  <a:srgbClr val="000000"/>
                </a:solidFill>
                <a:effectLst/>
                <a:latin typeface="Quire Sans"/>
                <a:cs typeface="Quire Sans"/>
              </a:rPr>
              <a:t>Landwehrmeyer</a:t>
            </a:r>
            <a:r>
              <a:rPr lang="en-US" sz="2000" b="0" i="0">
                <a:solidFill>
                  <a:srgbClr val="000000"/>
                </a:solidFill>
                <a:effectLst/>
                <a:latin typeface="Quire Sans"/>
                <a:cs typeface="Quire Sans"/>
              </a:rPr>
              <a:t>, B. G., Nance, M., Ross, C., &amp; Stout, J. (2010). CAG-repeat length and the age of onset in Huntington Disease (HD): A review and validation study of statistical approaches. In American Journal of Medical Genetics, Part B: Neuropsychiatric Genetics (Vol. 153, Issue 2, pp. 397–408) </a:t>
            </a:r>
          </a:p>
          <a:p>
            <a:r>
              <a:rPr lang="en-US" sz="2000" b="0" i="0">
                <a:solidFill>
                  <a:srgbClr val="000000"/>
                </a:solidFill>
                <a:effectLst/>
                <a:latin typeface="Quire Sans"/>
                <a:cs typeface="Quire Sans"/>
              </a:rPr>
              <a:t>Murmann, A. E., Patel, M., Jeong, S. Y., </a:t>
            </a:r>
            <a:r>
              <a:rPr lang="en-US" sz="2000" b="0" i="0" err="1">
                <a:solidFill>
                  <a:srgbClr val="000000"/>
                </a:solidFill>
                <a:effectLst/>
                <a:latin typeface="Quire Sans"/>
                <a:cs typeface="Quire Sans"/>
              </a:rPr>
              <a:t>Bartom</a:t>
            </a:r>
            <a:r>
              <a:rPr lang="en-US" sz="2000" b="0" i="0">
                <a:solidFill>
                  <a:srgbClr val="000000"/>
                </a:solidFill>
                <a:effectLst/>
                <a:latin typeface="Quire Sans"/>
                <a:cs typeface="Quire Sans"/>
              </a:rPr>
              <a:t>, E. T., Jennifer Morton, A., &amp; Peter, M. E. (2022). The length of uninterrupted CAG repeats in stem regions of repeat disease associated hairpins determines the amount of short CAG oligonucleotides that are toxic to cells through RNA interference. Cell Death &amp; Disease, 13(12), 1078.</a:t>
            </a:r>
          </a:p>
          <a:p>
            <a:r>
              <a:rPr lang="en-US" sz="2000">
                <a:solidFill>
                  <a:srgbClr val="000000"/>
                </a:solidFill>
                <a:latin typeface="Quire Sans"/>
                <a:cs typeface="Quire Sans"/>
              </a:rPr>
              <a:t>Porro, A., Mohiuddin, M., Zurfluh, C., </a:t>
            </a:r>
            <a:r>
              <a:rPr lang="en-US" sz="2000" err="1">
                <a:solidFill>
                  <a:srgbClr val="000000"/>
                </a:solidFill>
                <a:latin typeface="Quire Sans"/>
                <a:cs typeface="Quire Sans"/>
              </a:rPr>
              <a:t>Spegg</a:t>
            </a:r>
            <a:r>
              <a:rPr lang="en-US" sz="2000">
                <a:solidFill>
                  <a:srgbClr val="000000"/>
                </a:solidFill>
                <a:latin typeface="Quire Sans"/>
                <a:cs typeface="Quire Sans"/>
              </a:rPr>
              <a:t>, V., Dai, J., Iehl, F., &amp; Sartori, A. A. (2021). FAN1-MLH1 interaction affects repair of DNA interstrand cross-links and slipped-CAG/CTG repeats. Science advances, 7(31), eabf7906. </a:t>
            </a:r>
          </a:p>
          <a:p>
            <a:r>
              <a:rPr lang="en-US" sz="2000" b="0" i="0" err="1">
                <a:solidFill>
                  <a:srgbClr val="000000"/>
                </a:solidFill>
                <a:effectLst/>
                <a:latin typeface="Quire Sans"/>
                <a:cs typeface="Quire Sans"/>
              </a:rPr>
              <a:t>Rubinsztein</a:t>
            </a:r>
            <a:r>
              <a:rPr lang="en-US" sz="2000" b="0" i="0">
                <a:solidFill>
                  <a:srgbClr val="000000"/>
                </a:solidFill>
                <a:effectLst/>
                <a:latin typeface="Quire Sans"/>
                <a:cs typeface="Quire Sans"/>
              </a:rPr>
              <a:t>, D. C., </a:t>
            </a:r>
            <a:r>
              <a:rPr lang="en-US" sz="2000" b="0" i="0" err="1">
                <a:solidFill>
                  <a:srgbClr val="000000"/>
                </a:solidFill>
                <a:effectLst/>
                <a:latin typeface="Quire Sans"/>
                <a:cs typeface="Quire Sans"/>
              </a:rPr>
              <a:t>Leggo</a:t>
            </a:r>
            <a:r>
              <a:rPr lang="en-US" sz="2000" b="0" i="0">
                <a:solidFill>
                  <a:srgbClr val="000000"/>
                </a:solidFill>
                <a:effectLst/>
                <a:latin typeface="Quire Sans"/>
                <a:cs typeface="Quire Sans"/>
              </a:rPr>
              <a:t>, J., Coles, R., Almqvist, E., Biancalana, V., </a:t>
            </a:r>
            <a:r>
              <a:rPr lang="en-US" sz="2000" b="0" i="0" err="1">
                <a:solidFill>
                  <a:srgbClr val="000000"/>
                </a:solidFill>
                <a:effectLst/>
                <a:latin typeface="Quire Sans"/>
                <a:cs typeface="Quire Sans"/>
              </a:rPr>
              <a:t>Cassiman</a:t>
            </a:r>
            <a:r>
              <a:rPr lang="en-US" sz="2000" b="0" i="0">
                <a:solidFill>
                  <a:srgbClr val="000000"/>
                </a:solidFill>
                <a:effectLst/>
                <a:latin typeface="Quire Sans"/>
                <a:cs typeface="Quire Sans"/>
              </a:rPr>
              <a:t>, J. J., ... </a:t>
            </a:r>
            <a:r>
              <a:rPr lang="es-CO" sz="2000" b="0" i="0">
                <a:solidFill>
                  <a:srgbClr val="000000"/>
                </a:solidFill>
                <a:effectLst/>
                <a:latin typeface="Quire Sans"/>
                <a:cs typeface="Quire Sans"/>
              </a:rPr>
              <a:t>&amp; Hayden, M. R. (1996). </a:t>
            </a:r>
            <a:r>
              <a:rPr lang="en-US" sz="2000" b="0" i="0">
                <a:solidFill>
                  <a:srgbClr val="000000"/>
                </a:solidFill>
                <a:effectLst/>
                <a:latin typeface="Quire Sans"/>
                <a:cs typeface="Quire Sans"/>
              </a:rPr>
              <a:t>Phenotypic characterization of individuals with 30–40 CAG repeats in the Huntington disease (HD) gene reveals HD cases with 36 repeats and apparently normal elderly individuals with 36–39 repeats. American journal of human genetics, 59(1), 16</a:t>
            </a:r>
          </a:p>
          <a:p>
            <a:r>
              <a:rPr lang="en-US" sz="2000" b="0" i="0">
                <a:solidFill>
                  <a:srgbClr val="000000"/>
                </a:solidFill>
                <a:effectLst/>
                <a:latin typeface="Quire Sans"/>
                <a:cs typeface="Quire Sans"/>
              </a:rPr>
              <a:t>Wright, G. E., Caron, N. S., Ng, B., Casal, L., Casazza, W., Xu, X., &amp; Hayden, M. R. (2020). Gene expression profiles complement the analysis of genomic modifiers of the clinical onset of Huntington disease. Human molecular genetics, 29(16), 2788-2802. </a:t>
            </a:r>
          </a:p>
          <a:p>
            <a:r>
              <a:rPr lang="en-US" sz="2000" b="0" i="0">
                <a:solidFill>
                  <a:srgbClr val="000000"/>
                </a:solidFill>
                <a:effectLst/>
                <a:latin typeface="Quire Sans"/>
                <a:cs typeface="Quire Sans"/>
              </a:rPr>
              <a:t>Wright, G. E. B., Collins, J. A., Kay, C., McDonald, C., </a:t>
            </a:r>
            <a:r>
              <a:rPr lang="en-US" sz="2000" b="0" i="0" err="1">
                <a:solidFill>
                  <a:srgbClr val="000000"/>
                </a:solidFill>
                <a:effectLst/>
                <a:latin typeface="Quire Sans"/>
                <a:cs typeface="Quire Sans"/>
              </a:rPr>
              <a:t>Dolzhenko</a:t>
            </a:r>
            <a:r>
              <a:rPr lang="en-US" sz="2000" b="0" i="0">
                <a:solidFill>
                  <a:srgbClr val="000000"/>
                </a:solidFill>
                <a:effectLst/>
                <a:latin typeface="Quire Sans"/>
                <a:cs typeface="Quire Sans"/>
              </a:rPr>
              <a:t>, E., Xia, Q., Bečanović, K., </a:t>
            </a:r>
            <a:r>
              <a:rPr lang="en-US" sz="2000" b="0" i="0" err="1">
                <a:solidFill>
                  <a:srgbClr val="000000"/>
                </a:solidFill>
                <a:effectLst/>
                <a:latin typeface="Quire Sans"/>
                <a:cs typeface="Quire Sans"/>
              </a:rPr>
              <a:t>Drögemöller</a:t>
            </a:r>
            <a:r>
              <a:rPr lang="en-US" sz="2000" b="0" i="0">
                <a:solidFill>
                  <a:srgbClr val="000000"/>
                </a:solidFill>
                <a:effectLst/>
                <a:latin typeface="Quire Sans"/>
                <a:cs typeface="Quire Sans"/>
              </a:rPr>
              <a:t>, B. I., </a:t>
            </a:r>
            <a:r>
              <a:rPr lang="en-US" sz="2000" b="0" i="0" err="1">
                <a:solidFill>
                  <a:srgbClr val="000000"/>
                </a:solidFill>
                <a:effectLst/>
                <a:latin typeface="Quire Sans"/>
                <a:cs typeface="Quire Sans"/>
              </a:rPr>
              <a:t>Semaka</a:t>
            </a:r>
            <a:r>
              <a:rPr lang="en-US" sz="2000" b="0" i="0">
                <a:solidFill>
                  <a:srgbClr val="000000"/>
                </a:solidFill>
                <a:effectLst/>
                <a:latin typeface="Quire Sans"/>
                <a:cs typeface="Quire Sans"/>
              </a:rPr>
              <a:t>, A., Nguyen, C. M., Trost, B., Richards, F., Bijlsma, E. K., Squitieri, F., Ross, C. J. D., Scherer, S. W., Eberle, M. A., Yuen, R. K. C., &amp; Hayden, M. R. (2019). Length of Uninterrupted CAG, Independent of Polyglutamine Size, Results in Increased Somatic Instability, Hastening Onset of Huntington Disease. American journal of human genetics, 104(6), 1116–1126. https://doi.org/10.1016/j.ajhg.2019.04.007</a:t>
            </a:r>
          </a:p>
          <a:p>
            <a:r>
              <a:rPr lang="en-US" sz="2000">
                <a:latin typeface="Quire Sans"/>
                <a:cs typeface="Quire Sans"/>
              </a:rPr>
              <a:t>Young, A. B. (2003). Huntingtin in health and disease. The Journal of clinical investigation, 111(3), 299-302. </a:t>
            </a:r>
          </a:p>
          <a:p>
            <a:endParaRPr lang="es-ES"/>
          </a:p>
        </p:txBody>
      </p:sp>
      <p:sp>
        <p:nvSpPr>
          <p:cNvPr id="4" name="CuadroTexto 3">
            <a:extLst>
              <a:ext uri="{FF2B5EF4-FFF2-40B4-BE49-F238E27FC236}">
                <a16:creationId xmlns:a16="http://schemas.microsoft.com/office/drawing/2014/main" id="{EAA8D379-AF90-D161-DC07-EC45B708539F}"/>
              </a:ext>
            </a:extLst>
          </p:cNvPr>
          <p:cNvSpPr txBox="1"/>
          <p:nvPr/>
        </p:nvSpPr>
        <p:spPr>
          <a:xfrm>
            <a:off x="177693" y="30022"/>
            <a:ext cx="62773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3600" b="1">
                <a:latin typeface="Quire Sans"/>
                <a:cs typeface="Quire Sans"/>
              </a:rPr>
              <a:t>Referencias</a:t>
            </a:r>
            <a:endParaRPr lang="es-ES" sz="3600" b="1">
              <a:latin typeface="Quire Sans"/>
              <a:cs typeface="Quire Sans"/>
            </a:endParaRPr>
          </a:p>
        </p:txBody>
      </p:sp>
    </p:spTree>
    <p:extLst>
      <p:ext uri="{BB962C8B-B14F-4D97-AF65-F5344CB8AC3E}">
        <p14:creationId xmlns:p14="http://schemas.microsoft.com/office/powerpoint/2010/main" val="190633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 name="Rectangle 278">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23DE07D9-A072-F2EC-F120-77D567F6BD42}"/>
              </a:ext>
            </a:extLst>
          </p:cNvPr>
          <p:cNvSpPr>
            <a:spLocks noGrp="1"/>
          </p:cNvSpPr>
          <p:nvPr>
            <p:ph type="title"/>
          </p:nvPr>
        </p:nvSpPr>
        <p:spPr>
          <a:xfrm>
            <a:off x="263106" y="149464"/>
            <a:ext cx="5839059" cy="1354317"/>
          </a:xfrm>
        </p:spPr>
        <p:txBody>
          <a:bodyPr>
            <a:normAutofit/>
          </a:bodyPr>
          <a:lstStyle/>
          <a:p>
            <a:r>
              <a:rPr lang="es-ES" sz="6600">
                <a:latin typeface="Quire Sans"/>
                <a:cs typeface="Quire Sans"/>
              </a:rPr>
              <a:t>Síntomas</a:t>
            </a:r>
          </a:p>
        </p:txBody>
      </p:sp>
      <p:sp>
        <p:nvSpPr>
          <p:cNvPr id="277"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8"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2"/>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58" name="Rectangle 26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2" name="CuadroTexto 721">
            <a:extLst>
              <a:ext uri="{FF2B5EF4-FFF2-40B4-BE49-F238E27FC236}">
                <a16:creationId xmlns:a16="http://schemas.microsoft.com/office/drawing/2014/main" id="{945F32DF-823C-458F-1D69-16B101C0DE41}"/>
              </a:ext>
            </a:extLst>
          </p:cNvPr>
          <p:cNvSpPr txBox="1"/>
          <p:nvPr/>
        </p:nvSpPr>
        <p:spPr>
          <a:xfrm>
            <a:off x="1437170" y="5050129"/>
            <a:ext cx="505135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b="1">
                <a:solidFill>
                  <a:srgbClr val="000000"/>
                </a:solidFill>
                <a:latin typeface="Quire Sans"/>
                <a:cs typeface="Quire Sans"/>
              </a:rPr>
              <a:t>Psiquiátricos: </a:t>
            </a:r>
            <a:r>
              <a:rPr lang="es-ES" sz="2000" b="0" i="0">
                <a:solidFill>
                  <a:srgbClr val="000000"/>
                </a:solidFill>
                <a:effectLst/>
                <a:latin typeface="WordVisi_MSFontService"/>
              </a:rPr>
              <a:t>cambios en la personalidad, depresión y ansiedad</a:t>
            </a:r>
            <a:r>
              <a:rPr lang="es-ES" sz="2000">
                <a:solidFill>
                  <a:srgbClr val="000000"/>
                </a:solidFill>
                <a:latin typeface="Quire Sans"/>
                <a:cs typeface="Quire Sans"/>
              </a:rPr>
              <a:t>​</a:t>
            </a:r>
            <a:endParaRPr lang="es-ES" sz="3600">
              <a:solidFill>
                <a:srgbClr val="000000"/>
              </a:solidFill>
              <a:latin typeface="Quire Sans"/>
              <a:cs typeface="Quire Sans"/>
            </a:endParaRPr>
          </a:p>
        </p:txBody>
      </p:sp>
      <p:sp>
        <p:nvSpPr>
          <p:cNvPr id="733" name="CuadroTexto 732">
            <a:extLst>
              <a:ext uri="{FF2B5EF4-FFF2-40B4-BE49-F238E27FC236}">
                <a16:creationId xmlns:a16="http://schemas.microsoft.com/office/drawing/2014/main" id="{4EF212D2-C6EB-403F-6B75-8D985C1AF330}"/>
              </a:ext>
            </a:extLst>
          </p:cNvPr>
          <p:cNvSpPr txBox="1"/>
          <p:nvPr/>
        </p:nvSpPr>
        <p:spPr>
          <a:xfrm>
            <a:off x="1474533" y="3288207"/>
            <a:ext cx="499384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b="1">
                <a:solidFill>
                  <a:srgbClr val="000000"/>
                </a:solidFill>
                <a:latin typeface="Quire Sans"/>
                <a:cs typeface="Quire Sans"/>
              </a:rPr>
              <a:t>Cognitivo: </a:t>
            </a:r>
            <a:r>
              <a:rPr lang="es-ES" sz="2000">
                <a:solidFill>
                  <a:srgbClr val="000000"/>
                </a:solidFill>
                <a:latin typeface="WordVisi_MSFontService"/>
                <a:cs typeface="Quire Sans"/>
              </a:rPr>
              <a:t>D</a:t>
            </a:r>
            <a:r>
              <a:rPr lang="es-ES" sz="2000" b="0" i="0">
                <a:solidFill>
                  <a:srgbClr val="000000"/>
                </a:solidFill>
                <a:effectLst/>
                <a:latin typeface="WordVisi_MSFontService"/>
              </a:rPr>
              <a:t>eterioro de la memoria, dificultades en la toma de decisiones y problemas de concentración</a:t>
            </a:r>
            <a:endParaRPr lang="es-ES" sz="2000">
              <a:solidFill>
                <a:srgbClr val="000000"/>
              </a:solidFill>
              <a:latin typeface="Quire Sans"/>
              <a:cs typeface="Quire Sans"/>
            </a:endParaRPr>
          </a:p>
        </p:txBody>
      </p:sp>
      <p:sp>
        <p:nvSpPr>
          <p:cNvPr id="744" name="CuadroTexto 743">
            <a:extLst>
              <a:ext uri="{FF2B5EF4-FFF2-40B4-BE49-F238E27FC236}">
                <a16:creationId xmlns:a16="http://schemas.microsoft.com/office/drawing/2014/main" id="{388111B6-D163-438B-D3F4-C1F7197D1F03}"/>
              </a:ext>
            </a:extLst>
          </p:cNvPr>
          <p:cNvSpPr txBox="1"/>
          <p:nvPr/>
        </p:nvSpPr>
        <p:spPr>
          <a:xfrm>
            <a:off x="1399018" y="1883640"/>
            <a:ext cx="500822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b="1">
                <a:solidFill>
                  <a:srgbClr val="000000"/>
                </a:solidFill>
                <a:latin typeface="Quire Sans"/>
                <a:cs typeface="Quire Sans"/>
              </a:rPr>
              <a:t>Motores: </a:t>
            </a:r>
            <a:r>
              <a:rPr lang="es-ES" sz="2000">
                <a:solidFill>
                  <a:srgbClr val="000000"/>
                </a:solidFill>
                <a:latin typeface="Quire Sans"/>
                <a:cs typeface="Quire Sans"/>
              </a:rPr>
              <a:t>Movimientos involuntarios, </a:t>
            </a:r>
            <a:r>
              <a:rPr lang="es-ES" sz="2400" b="0" i="0">
                <a:solidFill>
                  <a:srgbClr val="000000"/>
                </a:solidFill>
                <a:effectLst/>
                <a:latin typeface="WordVisi_MSFontService"/>
              </a:rPr>
              <a:t>rigidez y problemas de coordinación</a:t>
            </a:r>
            <a:endParaRPr lang="es-ES" sz="2400"/>
          </a:p>
        </p:txBody>
      </p:sp>
      <p:sp>
        <p:nvSpPr>
          <p:cNvPr id="3" name="Título 1">
            <a:extLst>
              <a:ext uri="{FF2B5EF4-FFF2-40B4-BE49-F238E27FC236}">
                <a16:creationId xmlns:a16="http://schemas.microsoft.com/office/drawing/2014/main" id="{BCC4B2C3-F63D-64DB-CF2F-DABBE956E87F}"/>
              </a:ext>
            </a:extLst>
          </p:cNvPr>
          <p:cNvSpPr txBox="1">
            <a:spLocks/>
          </p:cNvSpPr>
          <p:nvPr/>
        </p:nvSpPr>
        <p:spPr>
          <a:xfrm>
            <a:off x="-14340889" y="604482"/>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a:latin typeface="Quire Sans"/>
                <a:cs typeface="Quire Sans"/>
              </a:rPr>
              <a:t>Ubicación</a:t>
            </a:r>
            <a:endParaRPr lang="en-US" sz="6600" dirty="0">
              <a:latin typeface="Quire Sans"/>
              <a:cs typeface="Quire Sans"/>
            </a:endParaRPr>
          </a:p>
        </p:txBody>
      </p:sp>
      <p:sp>
        <p:nvSpPr>
          <p:cNvPr id="4" name="Título 1">
            <a:extLst>
              <a:ext uri="{FF2B5EF4-FFF2-40B4-BE49-F238E27FC236}">
                <a16:creationId xmlns:a16="http://schemas.microsoft.com/office/drawing/2014/main" id="{43F65715-09FE-3E1C-2021-A13D41BBAC52}"/>
              </a:ext>
            </a:extLst>
          </p:cNvPr>
          <p:cNvSpPr txBox="1">
            <a:spLocks/>
          </p:cNvSpPr>
          <p:nvPr/>
        </p:nvSpPr>
        <p:spPr>
          <a:xfrm>
            <a:off x="-14067719" y="1694522"/>
            <a:ext cx="10909643" cy="6874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3200" kern="1200">
                <a:solidFill>
                  <a:schemeClr val="tx1"/>
                </a:solidFill>
                <a:latin typeface="Quire Sans"/>
                <a:ea typeface="+mn-ea"/>
                <a:cs typeface="Quire Sans"/>
              </a:rPr>
              <a:t>Chr 4: 3074681 - 3243957</a:t>
            </a:r>
          </a:p>
        </p:txBody>
      </p:sp>
      <p:pic>
        <p:nvPicPr>
          <p:cNvPr id="5" name="Imagen 4" descr="Gráfico de barras&#10;&#10;Descripción generada automáticamente">
            <a:extLst>
              <a:ext uri="{FF2B5EF4-FFF2-40B4-BE49-F238E27FC236}">
                <a16:creationId xmlns:a16="http://schemas.microsoft.com/office/drawing/2014/main" id="{B82D5120-19ED-7ADF-381A-A3549C9B461C}"/>
              </a:ext>
            </a:extLst>
          </p:cNvPr>
          <p:cNvPicPr>
            <a:picLocks noChangeAspect="1"/>
          </p:cNvPicPr>
          <p:nvPr/>
        </p:nvPicPr>
        <p:blipFill>
          <a:blip r:embed="rId3"/>
          <a:srcRect t="803" r="274" b="1963"/>
          <a:stretch/>
        </p:blipFill>
        <p:spPr>
          <a:xfrm>
            <a:off x="-14278998" y="2389057"/>
            <a:ext cx="11348147" cy="3803437"/>
          </a:xfrm>
          <a:prstGeom prst="rect">
            <a:avLst/>
          </a:prstGeom>
        </p:spPr>
      </p:pic>
      <p:pic>
        <p:nvPicPr>
          <p:cNvPr id="10" name="Imagen 9">
            <a:extLst>
              <a:ext uri="{FF2B5EF4-FFF2-40B4-BE49-F238E27FC236}">
                <a16:creationId xmlns:a16="http://schemas.microsoft.com/office/drawing/2014/main" id="{3A4F6534-971B-4EF1-980C-80C5321B5332}"/>
              </a:ext>
            </a:extLst>
          </p:cNvPr>
          <p:cNvPicPr>
            <a:picLocks noChangeAspect="1"/>
          </p:cNvPicPr>
          <p:nvPr/>
        </p:nvPicPr>
        <p:blipFill>
          <a:blip r:embed="rId4"/>
          <a:stretch>
            <a:fillRect/>
          </a:stretch>
        </p:blipFill>
        <p:spPr>
          <a:xfrm>
            <a:off x="557714" y="1883640"/>
            <a:ext cx="769441" cy="769441"/>
          </a:xfrm>
          <a:prstGeom prst="rect">
            <a:avLst/>
          </a:prstGeom>
        </p:spPr>
      </p:pic>
      <p:pic>
        <p:nvPicPr>
          <p:cNvPr id="12" name="Imagen 11">
            <a:extLst>
              <a:ext uri="{FF2B5EF4-FFF2-40B4-BE49-F238E27FC236}">
                <a16:creationId xmlns:a16="http://schemas.microsoft.com/office/drawing/2014/main" id="{91FFDD72-C729-42B6-AB4F-F5599CAD5489}"/>
              </a:ext>
            </a:extLst>
          </p:cNvPr>
          <p:cNvPicPr>
            <a:picLocks noChangeAspect="1"/>
          </p:cNvPicPr>
          <p:nvPr/>
        </p:nvPicPr>
        <p:blipFill>
          <a:blip r:embed="rId5"/>
          <a:stretch>
            <a:fillRect/>
          </a:stretch>
        </p:blipFill>
        <p:spPr>
          <a:xfrm>
            <a:off x="6672750" y="751114"/>
            <a:ext cx="7001437" cy="6481259"/>
          </a:xfrm>
          <a:prstGeom prst="ellipse">
            <a:avLst/>
          </a:prstGeom>
          <a:ln w="6350" cap="rnd">
            <a:solidFill>
              <a:srgbClr val="E8793A"/>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n 17">
            <a:extLst>
              <a:ext uri="{FF2B5EF4-FFF2-40B4-BE49-F238E27FC236}">
                <a16:creationId xmlns:a16="http://schemas.microsoft.com/office/drawing/2014/main" id="{BA3C2EAF-B962-4A56-90F7-C16E03044378}"/>
              </a:ext>
            </a:extLst>
          </p:cNvPr>
          <p:cNvPicPr>
            <a:picLocks noChangeAspect="1"/>
          </p:cNvPicPr>
          <p:nvPr/>
        </p:nvPicPr>
        <p:blipFill>
          <a:blip r:embed="rId6"/>
          <a:stretch>
            <a:fillRect/>
          </a:stretch>
        </p:blipFill>
        <p:spPr>
          <a:xfrm>
            <a:off x="423818" y="3429000"/>
            <a:ext cx="911352" cy="911352"/>
          </a:xfrm>
          <a:prstGeom prst="rect">
            <a:avLst/>
          </a:prstGeom>
        </p:spPr>
      </p:pic>
      <p:pic>
        <p:nvPicPr>
          <p:cNvPr id="20" name="Imagen 19">
            <a:extLst>
              <a:ext uri="{FF2B5EF4-FFF2-40B4-BE49-F238E27FC236}">
                <a16:creationId xmlns:a16="http://schemas.microsoft.com/office/drawing/2014/main" id="{4077FA41-D760-4DD7-8A74-88A57341385F}"/>
              </a:ext>
            </a:extLst>
          </p:cNvPr>
          <p:cNvPicPr>
            <a:picLocks noChangeAspect="1"/>
          </p:cNvPicPr>
          <p:nvPr/>
        </p:nvPicPr>
        <p:blipFill>
          <a:blip r:embed="rId7"/>
          <a:stretch>
            <a:fillRect/>
          </a:stretch>
        </p:blipFill>
        <p:spPr>
          <a:xfrm>
            <a:off x="309207" y="4872047"/>
            <a:ext cx="1064049" cy="1064049"/>
          </a:xfrm>
          <a:prstGeom prst="rect">
            <a:avLst/>
          </a:prstGeom>
        </p:spPr>
      </p:pic>
      <p:sp>
        <p:nvSpPr>
          <p:cNvPr id="19" name="CuadroTexto 18">
            <a:extLst>
              <a:ext uri="{FF2B5EF4-FFF2-40B4-BE49-F238E27FC236}">
                <a16:creationId xmlns:a16="http://schemas.microsoft.com/office/drawing/2014/main" id="{885D5612-EA75-446D-916E-43B14350D97D}"/>
              </a:ext>
            </a:extLst>
          </p:cNvPr>
          <p:cNvSpPr txBox="1"/>
          <p:nvPr/>
        </p:nvSpPr>
        <p:spPr>
          <a:xfrm>
            <a:off x="4403160" y="6369244"/>
            <a:ext cx="3385679" cy="369332"/>
          </a:xfrm>
          <a:prstGeom prst="rect">
            <a:avLst/>
          </a:prstGeom>
          <a:noFill/>
        </p:spPr>
        <p:txBody>
          <a:bodyPr wrap="square">
            <a:spAutoFit/>
          </a:bodyPr>
          <a:lstStyle/>
          <a:p>
            <a:r>
              <a:rPr lang="es-ES" sz="1800" b="0" i="0">
                <a:solidFill>
                  <a:srgbClr val="000000"/>
                </a:solidFill>
                <a:effectLst/>
                <a:latin typeface="Quire Sans" panose="020B0502040400020003" pitchFamily="34" charset="0"/>
                <a:cs typeface="Quire Sans" panose="020B0502040400020003" pitchFamily="34" charset="0"/>
              </a:rPr>
              <a:t>(Bates </a:t>
            </a:r>
            <a:r>
              <a:rPr lang="es-ES" sz="1800" b="0" i="1">
                <a:solidFill>
                  <a:srgbClr val="000000"/>
                </a:solidFill>
                <a:effectLst/>
                <a:latin typeface="Quire Sans" panose="020B0502040400020003" pitchFamily="34" charset="0"/>
                <a:cs typeface="Quire Sans" panose="020B0502040400020003" pitchFamily="34" charset="0"/>
              </a:rPr>
              <a:t>et al</a:t>
            </a:r>
            <a:r>
              <a:rPr lang="es-ES" sz="1800" b="0" i="0">
                <a:solidFill>
                  <a:srgbClr val="000000"/>
                </a:solidFill>
                <a:effectLst/>
                <a:latin typeface="Quire Sans" panose="020B0502040400020003" pitchFamily="34" charset="0"/>
                <a:cs typeface="Quire Sans" panose="020B0502040400020003" pitchFamily="34" charset="0"/>
              </a:rPr>
              <a:t>., 2015; Du </a:t>
            </a:r>
            <a:r>
              <a:rPr lang="es-ES" sz="1800" b="0" i="1">
                <a:solidFill>
                  <a:srgbClr val="000000"/>
                </a:solidFill>
                <a:effectLst/>
                <a:latin typeface="Quire Sans" panose="020B0502040400020003" pitchFamily="34" charset="0"/>
                <a:cs typeface="Quire Sans" panose="020B0502040400020003" pitchFamily="34" charset="0"/>
              </a:rPr>
              <a:t>et al.</a:t>
            </a:r>
            <a:r>
              <a:rPr lang="es-ES" sz="1800" b="0" i="0">
                <a:solidFill>
                  <a:srgbClr val="000000"/>
                </a:solidFill>
                <a:effectLst/>
                <a:latin typeface="Quire Sans" panose="020B0502040400020003" pitchFamily="34" charset="0"/>
                <a:cs typeface="Quire Sans" panose="020B0502040400020003" pitchFamily="34" charset="0"/>
              </a:rPr>
              <a:t>, 2021)</a:t>
            </a:r>
            <a:endParaRPr lang="es-CO">
              <a:latin typeface="Quire Sans" panose="020B0502040400020003" pitchFamily="34" charset="0"/>
              <a:cs typeface="Quire Sans" panose="020B0502040400020003" pitchFamily="34" charset="0"/>
            </a:endParaRPr>
          </a:p>
        </p:txBody>
      </p:sp>
    </p:spTree>
    <p:extLst>
      <p:ext uri="{BB962C8B-B14F-4D97-AF65-F5344CB8AC3E}">
        <p14:creationId xmlns:p14="http://schemas.microsoft.com/office/powerpoint/2010/main" val="1383185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 name="Rectangle 278">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23DE07D9-A072-F2EC-F120-77D567F6BD42}"/>
              </a:ext>
            </a:extLst>
          </p:cNvPr>
          <p:cNvSpPr>
            <a:spLocks noGrp="1"/>
          </p:cNvSpPr>
          <p:nvPr>
            <p:ph type="title"/>
          </p:nvPr>
        </p:nvSpPr>
        <p:spPr>
          <a:xfrm>
            <a:off x="263106" y="149464"/>
            <a:ext cx="5839059" cy="1354317"/>
          </a:xfrm>
        </p:spPr>
        <p:txBody>
          <a:bodyPr>
            <a:normAutofit/>
          </a:bodyPr>
          <a:lstStyle/>
          <a:p>
            <a:r>
              <a:rPr lang="es-ES" sz="6600">
                <a:latin typeface="Quire Sans"/>
                <a:cs typeface="Quire Sans"/>
              </a:rPr>
              <a:t>Causa genética</a:t>
            </a:r>
          </a:p>
        </p:txBody>
      </p:sp>
      <p:sp>
        <p:nvSpPr>
          <p:cNvPr id="277"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8"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2"/>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58" name="Rectangle 26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2" name="CuadroTexto 721">
            <a:extLst>
              <a:ext uri="{FF2B5EF4-FFF2-40B4-BE49-F238E27FC236}">
                <a16:creationId xmlns:a16="http://schemas.microsoft.com/office/drawing/2014/main" id="{945F32DF-823C-458F-1D69-16B101C0DE41}"/>
              </a:ext>
            </a:extLst>
          </p:cNvPr>
          <p:cNvSpPr txBox="1"/>
          <p:nvPr/>
        </p:nvSpPr>
        <p:spPr>
          <a:xfrm>
            <a:off x="1437170" y="5050129"/>
            <a:ext cx="505135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000000"/>
                </a:solidFill>
                <a:latin typeface="Quire Sans"/>
                <a:cs typeface="Quire Sans"/>
              </a:rPr>
              <a:t>El gen HTT normalmente tiene entre 10 y 35 repeticiones de CAG, pero en personas con la enfermedad puede haber más de</a:t>
            </a:r>
            <a:r>
              <a:rPr lang="es-ES" sz="2000" b="1">
                <a:latin typeface="Quire Sans"/>
                <a:cs typeface="Quire Sans"/>
              </a:rPr>
              <a:t> 36 repeticiones (</a:t>
            </a:r>
            <a:r>
              <a:rPr lang="es-ES" sz="2000" b="1" err="1">
                <a:latin typeface="Quire Sans"/>
                <a:cs typeface="Quire Sans"/>
              </a:rPr>
              <a:t>mHTT</a:t>
            </a:r>
            <a:r>
              <a:rPr lang="es-ES" sz="2000" b="1">
                <a:latin typeface="Quire Sans"/>
                <a:cs typeface="Quire Sans"/>
              </a:rPr>
              <a:t>)</a:t>
            </a:r>
            <a:r>
              <a:rPr lang="es-ES" sz="2000">
                <a:solidFill>
                  <a:srgbClr val="000000"/>
                </a:solidFill>
                <a:latin typeface="Quire Sans"/>
                <a:cs typeface="Quire Sans"/>
              </a:rPr>
              <a:t>.​</a:t>
            </a:r>
            <a:endParaRPr lang="es-ES" sz="3600">
              <a:solidFill>
                <a:srgbClr val="000000"/>
              </a:solidFill>
              <a:latin typeface="Quire Sans"/>
              <a:cs typeface="Quire Sans"/>
            </a:endParaRPr>
          </a:p>
        </p:txBody>
      </p:sp>
      <p:sp>
        <p:nvSpPr>
          <p:cNvPr id="733" name="CuadroTexto 732">
            <a:extLst>
              <a:ext uri="{FF2B5EF4-FFF2-40B4-BE49-F238E27FC236}">
                <a16:creationId xmlns:a16="http://schemas.microsoft.com/office/drawing/2014/main" id="{4EF212D2-C6EB-403F-6B75-8D985C1AF330}"/>
              </a:ext>
            </a:extLst>
          </p:cNvPr>
          <p:cNvSpPr txBox="1"/>
          <p:nvPr/>
        </p:nvSpPr>
        <p:spPr>
          <a:xfrm>
            <a:off x="1480302" y="3501853"/>
            <a:ext cx="499384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000000"/>
                </a:solidFill>
                <a:latin typeface="Quire Sans"/>
                <a:cs typeface="Quire Sans"/>
              </a:rPr>
              <a:t>Esta mutación genera una forma defectuosa de la </a:t>
            </a:r>
            <a:r>
              <a:rPr lang="es-ES" sz="2000" b="1">
                <a:solidFill>
                  <a:srgbClr val="000000"/>
                </a:solidFill>
                <a:latin typeface="Quire Sans"/>
                <a:cs typeface="Quire Sans"/>
              </a:rPr>
              <a:t>proteína huntingtina</a:t>
            </a:r>
            <a:r>
              <a:rPr lang="es-ES" sz="2000">
                <a:solidFill>
                  <a:srgbClr val="000000"/>
                </a:solidFill>
                <a:latin typeface="Quire Sans"/>
                <a:cs typeface="Quire Sans"/>
              </a:rPr>
              <a:t>, que es tóxica para las neuronas.</a:t>
            </a:r>
          </a:p>
        </p:txBody>
      </p:sp>
      <p:sp>
        <p:nvSpPr>
          <p:cNvPr id="744" name="CuadroTexto 743">
            <a:extLst>
              <a:ext uri="{FF2B5EF4-FFF2-40B4-BE49-F238E27FC236}">
                <a16:creationId xmlns:a16="http://schemas.microsoft.com/office/drawing/2014/main" id="{388111B6-D163-438B-D3F4-C1F7197D1F03}"/>
              </a:ext>
            </a:extLst>
          </p:cNvPr>
          <p:cNvSpPr txBox="1"/>
          <p:nvPr/>
        </p:nvSpPr>
        <p:spPr>
          <a:xfrm>
            <a:off x="1480301" y="1747813"/>
            <a:ext cx="500822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000000"/>
                </a:solidFill>
                <a:latin typeface="Quire Sans"/>
                <a:cs typeface="Quire Sans"/>
              </a:rPr>
              <a:t>La enfermedad es causada por la expansión de repeticiones de trinucleótidos </a:t>
            </a:r>
            <a:r>
              <a:rPr lang="es-ES" sz="2000" b="1">
                <a:solidFill>
                  <a:srgbClr val="000000"/>
                </a:solidFill>
                <a:latin typeface="Quire Sans"/>
                <a:cs typeface="Quire Sans"/>
              </a:rPr>
              <a:t>CAG</a:t>
            </a:r>
            <a:r>
              <a:rPr lang="es-ES" sz="2000">
                <a:solidFill>
                  <a:srgbClr val="000000"/>
                </a:solidFill>
                <a:latin typeface="Quire Sans"/>
                <a:cs typeface="Quire Sans"/>
              </a:rPr>
              <a:t> en el gen HTT.</a:t>
            </a:r>
            <a:endParaRPr lang="es-ES" sz="2400"/>
          </a:p>
        </p:txBody>
      </p:sp>
      <p:pic>
        <p:nvPicPr>
          <p:cNvPr id="745" name="Gráfico 744" descr="Cerebro en la cabeza con relleno sólido">
            <a:extLst>
              <a:ext uri="{FF2B5EF4-FFF2-40B4-BE49-F238E27FC236}">
                <a16:creationId xmlns:a16="http://schemas.microsoft.com/office/drawing/2014/main" id="{947C3FFE-D272-C6CC-FDB6-49155F577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707" y="1720970"/>
            <a:ext cx="986286" cy="1000664"/>
          </a:xfrm>
          <a:prstGeom prst="rect">
            <a:avLst/>
          </a:prstGeom>
        </p:spPr>
      </p:pic>
      <p:pic>
        <p:nvPicPr>
          <p:cNvPr id="746" name="Gráfico 745" descr="Cerebro con relleno sólido">
            <a:extLst>
              <a:ext uri="{FF2B5EF4-FFF2-40B4-BE49-F238E27FC236}">
                <a16:creationId xmlns:a16="http://schemas.microsoft.com/office/drawing/2014/main" id="{CEE17321-9CA4-B624-609A-755FDF03BA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789" y="3502864"/>
            <a:ext cx="1043796" cy="1015042"/>
          </a:xfrm>
          <a:prstGeom prst="rect">
            <a:avLst/>
          </a:prstGeom>
        </p:spPr>
      </p:pic>
      <p:pic>
        <p:nvPicPr>
          <p:cNvPr id="691" name="Gráfico 690" descr="ADN con relleno sólido">
            <a:extLst>
              <a:ext uri="{FF2B5EF4-FFF2-40B4-BE49-F238E27FC236}">
                <a16:creationId xmlns:a16="http://schemas.microsoft.com/office/drawing/2014/main" id="{58D38764-038D-3B9A-5EF3-AEDDD7FF3F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96" y="5215791"/>
            <a:ext cx="934940" cy="978072"/>
          </a:xfrm>
          <a:prstGeom prst="rect">
            <a:avLst/>
          </a:prstGeom>
        </p:spPr>
      </p:pic>
      <p:sp>
        <p:nvSpPr>
          <p:cNvPr id="3" name="Título 1">
            <a:extLst>
              <a:ext uri="{FF2B5EF4-FFF2-40B4-BE49-F238E27FC236}">
                <a16:creationId xmlns:a16="http://schemas.microsoft.com/office/drawing/2014/main" id="{BCC4B2C3-F63D-64DB-CF2F-DABBE956E87F}"/>
              </a:ext>
            </a:extLst>
          </p:cNvPr>
          <p:cNvSpPr txBox="1">
            <a:spLocks/>
          </p:cNvSpPr>
          <p:nvPr/>
        </p:nvSpPr>
        <p:spPr>
          <a:xfrm>
            <a:off x="-14340889" y="604482"/>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a:latin typeface="Quire Sans"/>
                <a:cs typeface="Quire Sans"/>
              </a:rPr>
              <a:t>Ubicación</a:t>
            </a:r>
          </a:p>
        </p:txBody>
      </p:sp>
      <p:sp>
        <p:nvSpPr>
          <p:cNvPr id="4" name="Título 1">
            <a:extLst>
              <a:ext uri="{FF2B5EF4-FFF2-40B4-BE49-F238E27FC236}">
                <a16:creationId xmlns:a16="http://schemas.microsoft.com/office/drawing/2014/main" id="{43F65715-09FE-3E1C-2021-A13D41BBAC52}"/>
              </a:ext>
            </a:extLst>
          </p:cNvPr>
          <p:cNvSpPr txBox="1">
            <a:spLocks/>
          </p:cNvSpPr>
          <p:nvPr/>
        </p:nvSpPr>
        <p:spPr>
          <a:xfrm>
            <a:off x="-14067719" y="1694522"/>
            <a:ext cx="10909643" cy="6874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3200" kern="1200">
                <a:solidFill>
                  <a:schemeClr val="tx1"/>
                </a:solidFill>
                <a:latin typeface="Quire Sans"/>
                <a:ea typeface="+mn-ea"/>
                <a:cs typeface="Quire Sans"/>
              </a:rPr>
              <a:t>Chr 4: 3074681 - 3243957</a:t>
            </a:r>
          </a:p>
        </p:txBody>
      </p:sp>
      <p:pic>
        <p:nvPicPr>
          <p:cNvPr id="5" name="Imagen 4" descr="Gráfico de barras&#10;&#10;Descripción generada automáticamente">
            <a:extLst>
              <a:ext uri="{FF2B5EF4-FFF2-40B4-BE49-F238E27FC236}">
                <a16:creationId xmlns:a16="http://schemas.microsoft.com/office/drawing/2014/main" id="{B82D5120-19ED-7ADF-381A-A3549C9B461C}"/>
              </a:ext>
            </a:extLst>
          </p:cNvPr>
          <p:cNvPicPr>
            <a:picLocks noChangeAspect="1"/>
          </p:cNvPicPr>
          <p:nvPr/>
        </p:nvPicPr>
        <p:blipFill>
          <a:blip r:embed="rId9"/>
          <a:srcRect t="803" r="274" b="1963"/>
          <a:stretch/>
        </p:blipFill>
        <p:spPr>
          <a:xfrm>
            <a:off x="-14278998" y="2389057"/>
            <a:ext cx="11348147" cy="3803437"/>
          </a:xfrm>
          <a:prstGeom prst="rect">
            <a:avLst/>
          </a:prstGeom>
        </p:spPr>
      </p:pic>
      <p:pic>
        <p:nvPicPr>
          <p:cNvPr id="6" name="Imagen 5" descr="Nueva estructura en 3D de ARN polimerasa III podría conducir a fármacos">
            <a:extLst>
              <a:ext uri="{FF2B5EF4-FFF2-40B4-BE49-F238E27FC236}">
                <a16:creationId xmlns:a16="http://schemas.microsoft.com/office/drawing/2014/main" id="{89FD6F49-72E0-4CB6-E018-E0457C3867B4}"/>
              </a:ext>
            </a:extLst>
          </p:cNvPr>
          <p:cNvPicPr>
            <a:picLocks noChangeAspect="1"/>
          </p:cNvPicPr>
          <p:nvPr/>
        </p:nvPicPr>
        <p:blipFill>
          <a:blip r:embed="rId10"/>
          <a:srcRect l="10221" t="3268" r="12027" b="3982"/>
          <a:stretch/>
        </p:blipFill>
        <p:spPr>
          <a:xfrm>
            <a:off x="9075492" y="-385476"/>
            <a:ext cx="3708726" cy="3905451"/>
          </a:xfrm>
          <a:prstGeom prst="ellipse">
            <a:avLst/>
          </a:prstGeom>
          <a:ln>
            <a:solidFill>
              <a:srgbClr val="E8793A"/>
            </a:solidFill>
            <a:prstDash val="solid"/>
          </a:ln>
        </p:spPr>
      </p:pic>
      <p:pic>
        <p:nvPicPr>
          <p:cNvPr id="2050" name="Picture 2">
            <a:extLst>
              <a:ext uri="{FF2B5EF4-FFF2-40B4-BE49-F238E27FC236}">
                <a16:creationId xmlns:a16="http://schemas.microsoft.com/office/drawing/2014/main" id="{2F379BDD-ED5F-470B-BDD4-E255CDB408C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63810"/>
          <a:stretch/>
        </p:blipFill>
        <p:spPr bwMode="auto">
          <a:xfrm>
            <a:off x="6859243" y="3784004"/>
            <a:ext cx="5332757" cy="237885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60E022F2-D80D-40A5-8F2D-0C74D69D89F6}"/>
              </a:ext>
            </a:extLst>
          </p:cNvPr>
          <p:cNvSpPr txBox="1"/>
          <p:nvPr/>
        </p:nvSpPr>
        <p:spPr>
          <a:xfrm>
            <a:off x="8576391" y="6264523"/>
            <a:ext cx="3481659" cy="369332"/>
          </a:xfrm>
          <a:prstGeom prst="rect">
            <a:avLst/>
          </a:prstGeom>
          <a:noFill/>
        </p:spPr>
        <p:txBody>
          <a:bodyPr wrap="none" rtlCol="0">
            <a:spAutoFit/>
          </a:bodyPr>
          <a:lstStyle/>
          <a:p>
            <a:r>
              <a:rPr lang="es-MX"/>
              <a:t>Adaptado de Ferguson et al. (2024)</a:t>
            </a:r>
            <a:endParaRPr lang="es-CO"/>
          </a:p>
        </p:txBody>
      </p:sp>
    </p:spTree>
    <p:extLst>
      <p:ext uri="{BB962C8B-B14F-4D97-AF65-F5344CB8AC3E}">
        <p14:creationId xmlns:p14="http://schemas.microsoft.com/office/powerpoint/2010/main" val="1931462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76A4F7B-10EA-A1CB-1426-505C586A9F5D}"/>
              </a:ext>
            </a:extLst>
          </p:cNvPr>
          <p:cNvSpPr>
            <a:spLocks noGrp="1"/>
          </p:cNvSpPr>
          <p:nvPr>
            <p:ph type="title"/>
          </p:nvPr>
        </p:nvSpPr>
        <p:spPr>
          <a:xfrm>
            <a:off x="424326" y="445383"/>
            <a:ext cx="10909640" cy="1249394"/>
          </a:xfrm>
        </p:spPr>
        <p:txBody>
          <a:bodyPr vert="horz" lIns="91440" tIns="45720" rIns="91440" bIns="45720" rtlCol="0" anchor="ctr">
            <a:normAutofit/>
          </a:bodyPr>
          <a:lstStyle/>
          <a:p>
            <a:pPr algn="ctr"/>
            <a:r>
              <a:rPr lang="en-US" sz="6600" kern="1200" dirty="0" err="1">
                <a:solidFill>
                  <a:schemeClr val="tx1"/>
                </a:solidFill>
                <a:latin typeface="Quire Sans"/>
                <a:cs typeface="Quire Sans"/>
              </a:rPr>
              <a:t>Ubicación</a:t>
            </a:r>
            <a:endParaRPr lang="en-US" sz="6600" kern="1200" dirty="0">
              <a:solidFill>
                <a:schemeClr val="tx1"/>
              </a:solidFill>
              <a:latin typeface="Quire Sans"/>
              <a:cs typeface="Quire Sans"/>
            </a:endParaRPr>
          </a:p>
        </p:txBody>
      </p:sp>
      <p:sp>
        <p:nvSpPr>
          <p:cNvPr id="6" name="Título 1">
            <a:extLst>
              <a:ext uri="{FF2B5EF4-FFF2-40B4-BE49-F238E27FC236}">
                <a16:creationId xmlns:a16="http://schemas.microsoft.com/office/drawing/2014/main" id="{1357FFA3-2886-482E-154A-75DCBF48F859}"/>
              </a:ext>
            </a:extLst>
          </p:cNvPr>
          <p:cNvSpPr txBox="1">
            <a:spLocks/>
          </p:cNvSpPr>
          <p:nvPr/>
        </p:nvSpPr>
        <p:spPr>
          <a:xfrm>
            <a:off x="647255" y="1694522"/>
            <a:ext cx="10909643" cy="6874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3200" kern="1200">
                <a:solidFill>
                  <a:schemeClr val="tx1"/>
                </a:solidFill>
                <a:latin typeface="Quire Sans"/>
                <a:ea typeface="+mn-ea"/>
                <a:cs typeface="Quire Sans"/>
              </a:rPr>
              <a:t>Chr 4: 3074681 - 3243957</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Gráfico de barras&#10;&#10;Descripción generada automáticamente">
            <a:extLst>
              <a:ext uri="{FF2B5EF4-FFF2-40B4-BE49-F238E27FC236}">
                <a16:creationId xmlns:a16="http://schemas.microsoft.com/office/drawing/2014/main" id="{92F3EDFE-55CF-ED94-BFFE-2C46ACFA7B41}"/>
              </a:ext>
            </a:extLst>
          </p:cNvPr>
          <p:cNvPicPr>
            <a:picLocks noChangeAspect="1"/>
          </p:cNvPicPr>
          <p:nvPr/>
        </p:nvPicPr>
        <p:blipFill>
          <a:blip r:embed="rId2"/>
          <a:srcRect t="803" r="274" b="1963"/>
          <a:stretch/>
        </p:blipFill>
        <p:spPr>
          <a:xfrm>
            <a:off x="427602" y="2255079"/>
            <a:ext cx="11348147" cy="3803437"/>
          </a:xfrm>
          <a:prstGeom prst="rect">
            <a:avLst/>
          </a:prstGeom>
        </p:spPr>
      </p:pic>
      <p:pic>
        <p:nvPicPr>
          <p:cNvPr id="64" name="Imagen 63" descr="Huntingtin Protein Stock Illustrations – 39 Huntingtin Protein Stock  Illustrations, Vectors &amp; Clipart - Dreamstime">
            <a:extLst>
              <a:ext uri="{FF2B5EF4-FFF2-40B4-BE49-F238E27FC236}">
                <a16:creationId xmlns:a16="http://schemas.microsoft.com/office/drawing/2014/main" id="{64E373BD-2410-FB49-3255-D63BCD55DF10}"/>
              </a:ext>
            </a:extLst>
          </p:cNvPr>
          <p:cNvPicPr>
            <a:picLocks noChangeAspect="1"/>
          </p:cNvPicPr>
          <p:nvPr/>
        </p:nvPicPr>
        <p:blipFill>
          <a:blip r:embed="rId3"/>
          <a:srcRect l="4360" r="39390"/>
          <a:stretch/>
        </p:blipFill>
        <p:spPr>
          <a:xfrm>
            <a:off x="19330880" y="12437868"/>
            <a:ext cx="5562705" cy="5562695"/>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66" name="CuadroTexto 65">
            <a:extLst>
              <a:ext uri="{FF2B5EF4-FFF2-40B4-BE49-F238E27FC236}">
                <a16:creationId xmlns:a16="http://schemas.microsoft.com/office/drawing/2014/main" id="{05832D4D-635A-63BE-76BD-A23A019D1E40}"/>
              </a:ext>
            </a:extLst>
          </p:cNvPr>
          <p:cNvSpPr txBox="1"/>
          <p:nvPr/>
        </p:nvSpPr>
        <p:spPr>
          <a:xfrm>
            <a:off x="24527208" y="5050129"/>
            <a:ext cx="505135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000000"/>
                </a:solidFill>
                <a:latin typeface="Quire Sans"/>
                <a:cs typeface="Quire Sans"/>
              </a:rPr>
              <a:t>El gen HTT normalmente tiene entre 10 y 35 repeticiones de CAG, pero en personas con la enfermedad puede haber más de</a:t>
            </a:r>
            <a:r>
              <a:rPr lang="es-ES" sz="2000" b="1">
                <a:latin typeface="Quire Sans"/>
                <a:cs typeface="Quire Sans"/>
              </a:rPr>
              <a:t> 36 repeticiones</a:t>
            </a:r>
            <a:r>
              <a:rPr lang="es-ES" sz="2000">
                <a:solidFill>
                  <a:srgbClr val="000000"/>
                </a:solidFill>
                <a:latin typeface="Quire Sans"/>
                <a:cs typeface="Quire Sans"/>
              </a:rPr>
              <a:t>.​</a:t>
            </a:r>
            <a:endParaRPr lang="es-ES" sz="3600">
              <a:solidFill>
                <a:srgbClr val="000000"/>
              </a:solidFill>
              <a:latin typeface="Quire Sans"/>
              <a:cs typeface="Quire Sans"/>
            </a:endParaRPr>
          </a:p>
        </p:txBody>
      </p:sp>
      <p:sp>
        <p:nvSpPr>
          <p:cNvPr id="68" name="CuadroTexto 67">
            <a:extLst>
              <a:ext uri="{FF2B5EF4-FFF2-40B4-BE49-F238E27FC236}">
                <a16:creationId xmlns:a16="http://schemas.microsoft.com/office/drawing/2014/main" id="{8C10BDEB-A2CA-1A1C-B44B-9C56653DA60E}"/>
              </a:ext>
            </a:extLst>
          </p:cNvPr>
          <p:cNvSpPr txBox="1"/>
          <p:nvPr/>
        </p:nvSpPr>
        <p:spPr>
          <a:xfrm>
            <a:off x="22931321" y="3501853"/>
            <a:ext cx="499384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000000"/>
                </a:solidFill>
                <a:latin typeface="Quire Sans"/>
                <a:cs typeface="Quire Sans"/>
              </a:rPr>
              <a:t>Esta mutación genera una forma defectuosa de la </a:t>
            </a:r>
            <a:r>
              <a:rPr lang="es-ES" sz="2000" b="1">
                <a:solidFill>
                  <a:srgbClr val="000000"/>
                </a:solidFill>
                <a:latin typeface="Quire Sans"/>
                <a:cs typeface="Quire Sans"/>
              </a:rPr>
              <a:t>proteína huntingtina</a:t>
            </a:r>
            <a:r>
              <a:rPr lang="es-ES" sz="2000">
                <a:solidFill>
                  <a:srgbClr val="000000"/>
                </a:solidFill>
                <a:latin typeface="Quire Sans"/>
                <a:cs typeface="Quire Sans"/>
              </a:rPr>
              <a:t>, que es tóxica para las neuronas.</a:t>
            </a:r>
          </a:p>
        </p:txBody>
      </p:sp>
      <p:sp>
        <p:nvSpPr>
          <p:cNvPr id="70" name="CuadroTexto 69">
            <a:extLst>
              <a:ext uri="{FF2B5EF4-FFF2-40B4-BE49-F238E27FC236}">
                <a16:creationId xmlns:a16="http://schemas.microsoft.com/office/drawing/2014/main" id="{FFAB7961-25EC-A446-C8E6-82AA9DC23CA3}"/>
              </a:ext>
            </a:extLst>
          </p:cNvPr>
          <p:cNvSpPr txBox="1"/>
          <p:nvPr/>
        </p:nvSpPr>
        <p:spPr>
          <a:xfrm>
            <a:off x="20314641" y="1747813"/>
            <a:ext cx="500822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000000"/>
                </a:solidFill>
                <a:latin typeface="Quire Sans"/>
                <a:cs typeface="Quire Sans"/>
              </a:rPr>
              <a:t>La enfermedad es causada por la expansión de repeticiones de trinucleótidos </a:t>
            </a:r>
            <a:r>
              <a:rPr lang="es-ES" sz="2000" b="1">
                <a:solidFill>
                  <a:srgbClr val="000000"/>
                </a:solidFill>
                <a:latin typeface="Quire Sans"/>
                <a:cs typeface="Quire Sans"/>
              </a:rPr>
              <a:t>CAG</a:t>
            </a:r>
            <a:r>
              <a:rPr lang="es-ES" sz="2000">
                <a:solidFill>
                  <a:srgbClr val="000000"/>
                </a:solidFill>
                <a:latin typeface="Quire Sans"/>
                <a:cs typeface="Quire Sans"/>
              </a:rPr>
              <a:t> en el gen HTT del cromosoma 4.</a:t>
            </a:r>
            <a:endParaRPr lang="es-ES" sz="2400"/>
          </a:p>
        </p:txBody>
      </p:sp>
      <p:pic>
        <p:nvPicPr>
          <p:cNvPr id="72" name="Gráfico 71" descr="Cerebro en la cabeza con relleno sólido">
            <a:extLst>
              <a:ext uri="{FF2B5EF4-FFF2-40B4-BE49-F238E27FC236}">
                <a16:creationId xmlns:a16="http://schemas.microsoft.com/office/drawing/2014/main" id="{F7952FCF-3605-D883-4D36-6B5D78F8A0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6047" y="1720970"/>
            <a:ext cx="986286" cy="1000664"/>
          </a:xfrm>
          <a:prstGeom prst="rect">
            <a:avLst/>
          </a:prstGeom>
        </p:spPr>
      </p:pic>
      <p:pic>
        <p:nvPicPr>
          <p:cNvPr id="74" name="Gráfico 73" descr="Cerebro con relleno sólido">
            <a:extLst>
              <a:ext uri="{FF2B5EF4-FFF2-40B4-BE49-F238E27FC236}">
                <a16:creationId xmlns:a16="http://schemas.microsoft.com/office/drawing/2014/main" id="{640C5161-471B-6236-8DFE-E25D477BC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826808" y="3502864"/>
            <a:ext cx="1043796" cy="1015042"/>
          </a:xfrm>
          <a:prstGeom prst="rect">
            <a:avLst/>
          </a:prstGeom>
        </p:spPr>
      </p:pic>
      <p:sp>
        <p:nvSpPr>
          <p:cNvPr id="76" name="Título 1">
            <a:extLst>
              <a:ext uri="{FF2B5EF4-FFF2-40B4-BE49-F238E27FC236}">
                <a16:creationId xmlns:a16="http://schemas.microsoft.com/office/drawing/2014/main" id="{D0105DE9-AD8B-B26D-A892-33BBA70900A7}"/>
              </a:ext>
            </a:extLst>
          </p:cNvPr>
          <p:cNvSpPr txBox="1">
            <a:spLocks/>
          </p:cNvSpPr>
          <p:nvPr/>
        </p:nvSpPr>
        <p:spPr>
          <a:xfrm>
            <a:off x="-3538498"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5400">
                <a:latin typeface="Quire Sans"/>
                <a:cs typeface="Quire Sans"/>
              </a:rPr>
              <a:t>Progresión y edad de aparición</a:t>
            </a:r>
          </a:p>
        </p:txBody>
      </p:sp>
      <p:pic>
        <p:nvPicPr>
          <p:cNvPr id="78" name="Marcador de contenido 3" descr="Gráfico, Gráfico de dispersión&#10;&#10;Descripción generada automáticamente">
            <a:extLst>
              <a:ext uri="{FF2B5EF4-FFF2-40B4-BE49-F238E27FC236}">
                <a16:creationId xmlns:a16="http://schemas.microsoft.com/office/drawing/2014/main" id="{43EF2573-4122-E2B9-CD46-58A4D4362B37}"/>
              </a:ext>
            </a:extLst>
          </p:cNvPr>
          <p:cNvPicPr>
            <a:picLocks noChangeAspect="1"/>
          </p:cNvPicPr>
          <p:nvPr/>
        </p:nvPicPr>
        <p:blipFill>
          <a:blip r:embed="rId8"/>
          <a:stretch>
            <a:fillRect/>
          </a:stretch>
        </p:blipFill>
        <p:spPr>
          <a:xfrm>
            <a:off x="12446824" y="630936"/>
            <a:ext cx="6902285" cy="4862537"/>
          </a:xfrm>
          <a:prstGeom prst="rect">
            <a:avLst/>
          </a:prstGeom>
        </p:spPr>
      </p:pic>
      <p:pic>
        <p:nvPicPr>
          <p:cNvPr id="62" name="Gráfico 61" descr="ADN con relleno sólido">
            <a:extLst>
              <a:ext uri="{FF2B5EF4-FFF2-40B4-BE49-F238E27FC236}">
                <a16:creationId xmlns:a16="http://schemas.microsoft.com/office/drawing/2014/main" id="{F26F19DC-4C6C-F5ED-83FE-865DBD1A22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1555" y="887499"/>
            <a:ext cx="805544" cy="805544"/>
          </a:xfrm>
          <a:prstGeom prst="rect">
            <a:avLst/>
          </a:prstGeom>
        </p:spPr>
      </p:pic>
      <p:pic>
        <p:nvPicPr>
          <p:cNvPr id="3" name="Imagen 2" descr="Ensembl Project · GitHub">
            <a:extLst>
              <a:ext uri="{FF2B5EF4-FFF2-40B4-BE49-F238E27FC236}">
                <a16:creationId xmlns:a16="http://schemas.microsoft.com/office/drawing/2014/main" id="{877A0318-FDD0-2D82-5F3A-1AE26CA2689E}"/>
              </a:ext>
            </a:extLst>
          </p:cNvPr>
          <p:cNvPicPr>
            <a:picLocks noChangeAspect="1"/>
          </p:cNvPicPr>
          <p:nvPr/>
        </p:nvPicPr>
        <p:blipFill>
          <a:blip r:embed="rId11"/>
          <a:stretch>
            <a:fillRect/>
          </a:stretch>
        </p:blipFill>
        <p:spPr>
          <a:xfrm>
            <a:off x="143692" y="41717"/>
            <a:ext cx="805544" cy="805544"/>
          </a:xfrm>
          <a:prstGeom prst="rect">
            <a:avLst/>
          </a:prstGeom>
        </p:spPr>
      </p:pic>
      <p:sp>
        <p:nvSpPr>
          <p:cNvPr id="5" name="CuadroTexto 4">
            <a:extLst>
              <a:ext uri="{FF2B5EF4-FFF2-40B4-BE49-F238E27FC236}">
                <a16:creationId xmlns:a16="http://schemas.microsoft.com/office/drawing/2014/main" id="{F5D91FF3-79FC-9B2B-FF57-CE507CCA9102}"/>
              </a:ext>
            </a:extLst>
          </p:cNvPr>
          <p:cNvSpPr txBox="1"/>
          <p:nvPr/>
        </p:nvSpPr>
        <p:spPr>
          <a:xfrm>
            <a:off x="389506" y="6156729"/>
            <a:ext cx="1137110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t>Figura 1</a:t>
            </a:r>
            <a:r>
              <a:rPr lang="es-ES" sz="1600"/>
              <a:t>. </a:t>
            </a:r>
            <a:r>
              <a:rPr lang="es-ES" sz="1600">
                <a:ea typeface="+mn-lt"/>
                <a:cs typeface="+mn-lt"/>
              </a:rPr>
              <a:t>Ubicación del gen HTT en el cromosoma 4 (región 4p16.3), asociado con la enfermedad de Huntington debido a la expansión del </a:t>
            </a:r>
            <a:r>
              <a:rPr lang="es-ES" sz="1600" err="1">
                <a:ea typeface="+mn-lt"/>
                <a:cs typeface="+mn-lt"/>
              </a:rPr>
              <a:t>trinucleótido</a:t>
            </a:r>
            <a:r>
              <a:rPr lang="es-ES" sz="1600">
                <a:ea typeface="+mn-lt"/>
                <a:cs typeface="+mn-lt"/>
              </a:rPr>
              <a:t> CAG.</a:t>
            </a:r>
            <a:endParaRPr lang="es-ES" sz="1600"/>
          </a:p>
        </p:txBody>
      </p:sp>
    </p:spTree>
    <p:extLst>
      <p:ext uri="{BB962C8B-B14F-4D97-AF65-F5344CB8AC3E}">
        <p14:creationId xmlns:p14="http://schemas.microsoft.com/office/powerpoint/2010/main" val="1796014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1">
            <a:extLst>
              <a:ext uri="{FF2B5EF4-FFF2-40B4-BE49-F238E27FC236}">
                <a16:creationId xmlns:a16="http://schemas.microsoft.com/office/drawing/2014/main" id="{08CCC33F-A0D8-E1A6-F426-04B2C813330B}"/>
              </a:ext>
            </a:extLst>
          </p:cNvPr>
          <p:cNvSpPr>
            <a:spLocks noGrp="1"/>
          </p:cNvSpPr>
          <p:nvPr>
            <p:ph type="title"/>
          </p:nvPr>
        </p:nvSpPr>
        <p:spPr>
          <a:xfrm>
            <a:off x="478536" y="150685"/>
            <a:ext cx="3419856" cy="5583148"/>
          </a:xfrm>
        </p:spPr>
        <p:txBody>
          <a:bodyPr anchor="ctr">
            <a:normAutofit/>
          </a:bodyPr>
          <a:lstStyle/>
          <a:p>
            <a:r>
              <a:rPr lang="es-ES" sz="5400">
                <a:latin typeface="Quire Sans"/>
                <a:cs typeface="Quire Sans"/>
              </a:rPr>
              <a:t>Progresión y edad de aparición</a:t>
            </a:r>
          </a:p>
        </p:txBody>
      </p:sp>
      <p:sp>
        <p:nvSpPr>
          <p:cNvPr id="50"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descr="Gráfico, Gráfico de dispersión&#10;&#10;Descripción generada automáticamente">
            <a:extLst>
              <a:ext uri="{FF2B5EF4-FFF2-40B4-BE49-F238E27FC236}">
                <a16:creationId xmlns:a16="http://schemas.microsoft.com/office/drawing/2014/main" id="{C2724BB8-A7BC-7D2F-0455-44F130FD8D51}"/>
              </a:ext>
            </a:extLst>
          </p:cNvPr>
          <p:cNvPicPr>
            <a:picLocks noChangeAspect="1"/>
          </p:cNvPicPr>
          <p:nvPr/>
        </p:nvPicPr>
        <p:blipFill>
          <a:blip r:embed="rId3"/>
          <a:srcRect t="5890" r="-147" b="296"/>
          <a:stretch/>
        </p:blipFill>
        <p:spPr>
          <a:xfrm>
            <a:off x="4544591" y="916998"/>
            <a:ext cx="6912451" cy="4561736"/>
          </a:xfrm>
          <a:prstGeom prst="rect">
            <a:avLst/>
          </a:prstGeom>
        </p:spPr>
      </p:pic>
      <p:sp>
        <p:nvSpPr>
          <p:cNvPr id="9" name="CuadroTexto 8">
            <a:extLst>
              <a:ext uri="{FF2B5EF4-FFF2-40B4-BE49-F238E27FC236}">
                <a16:creationId xmlns:a16="http://schemas.microsoft.com/office/drawing/2014/main" id="{0B990BAC-E1F0-1C69-FAF5-85DB8DED363F}"/>
              </a:ext>
            </a:extLst>
          </p:cNvPr>
          <p:cNvSpPr txBox="1"/>
          <p:nvPr/>
        </p:nvSpPr>
        <p:spPr>
          <a:xfrm>
            <a:off x="4467324" y="5472583"/>
            <a:ext cx="504556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ea typeface="+mn-lt"/>
                <a:cs typeface="+mn-lt"/>
              </a:rPr>
              <a:t>Figura </a:t>
            </a:r>
            <a:r>
              <a:rPr lang="es-ES" sz="1400" b="1">
                <a:ea typeface="+mn-lt"/>
                <a:cs typeface="+mn-lt"/>
              </a:rPr>
              <a:t>2</a:t>
            </a:r>
            <a:r>
              <a:rPr lang="es-ES" sz="1400" b="1" dirty="0">
                <a:ea typeface="+mn-lt"/>
                <a:cs typeface="+mn-lt"/>
              </a:rPr>
              <a:t>.</a:t>
            </a:r>
            <a:r>
              <a:rPr lang="es-ES" sz="1400" b="1">
                <a:ea typeface="+mn-lt"/>
                <a:cs typeface="+mn-lt"/>
              </a:rPr>
              <a:t> </a:t>
            </a:r>
            <a:r>
              <a:rPr lang="es-ES" sz="1400">
                <a:ea typeface="+mn-lt"/>
                <a:cs typeface="+mn-lt"/>
              </a:rPr>
              <a:t> Relación entre el número</a:t>
            </a:r>
            <a:r>
              <a:rPr lang="es-ES" sz="1400" dirty="0">
                <a:ea typeface="+mn-lt"/>
                <a:cs typeface="+mn-lt"/>
              </a:rPr>
              <a:t> de </a:t>
            </a:r>
            <a:r>
              <a:rPr lang="es-ES" sz="1400">
                <a:ea typeface="+mn-lt"/>
                <a:cs typeface="+mn-lt"/>
              </a:rPr>
              <a:t>repeticiones </a:t>
            </a:r>
            <a:r>
              <a:rPr lang="es-ES" sz="1400" dirty="0">
                <a:ea typeface="+mn-lt"/>
                <a:cs typeface="+mn-lt"/>
              </a:rPr>
              <a:t>CAG y la </a:t>
            </a:r>
            <a:r>
              <a:rPr lang="es-ES" sz="1400">
                <a:ea typeface="+mn-lt"/>
                <a:cs typeface="+mn-lt"/>
              </a:rPr>
              <a:t>aparición </a:t>
            </a:r>
            <a:r>
              <a:rPr lang="es-ES" sz="1400" dirty="0">
                <a:ea typeface="+mn-lt"/>
                <a:cs typeface="+mn-lt"/>
              </a:rPr>
              <a:t>de </a:t>
            </a:r>
            <a:r>
              <a:rPr lang="es-ES" sz="1400">
                <a:ea typeface="+mn-lt"/>
                <a:cs typeface="+mn-lt"/>
              </a:rPr>
              <a:t>EH</a:t>
            </a:r>
            <a:r>
              <a:rPr lang="es-ES" sz="1400" dirty="0">
                <a:ea typeface="+mn-lt"/>
                <a:cs typeface="+mn-lt"/>
              </a:rPr>
              <a:t>. Elaboración propia basado en datos de (</a:t>
            </a:r>
            <a:r>
              <a:rPr lang="es-ES" sz="1400" err="1">
                <a:ea typeface="+mn-lt"/>
                <a:cs typeface="+mn-lt"/>
              </a:rPr>
              <a:t>Langbehn</a:t>
            </a:r>
            <a:r>
              <a:rPr lang="es-ES" sz="1400" dirty="0">
                <a:ea typeface="+mn-lt"/>
                <a:cs typeface="+mn-lt"/>
              </a:rPr>
              <a:t> </a:t>
            </a:r>
            <a:r>
              <a:rPr lang="es-ES" sz="1400" i="1" dirty="0">
                <a:ea typeface="+mn-lt"/>
                <a:cs typeface="+mn-lt"/>
              </a:rPr>
              <a:t>et al</a:t>
            </a:r>
            <a:r>
              <a:rPr lang="es-ES" sz="1400" dirty="0">
                <a:ea typeface="+mn-lt"/>
                <a:cs typeface="+mn-lt"/>
              </a:rPr>
              <a:t>, 2010)</a:t>
            </a:r>
            <a:endParaRPr lang="es-ES" sz="1400" dirty="0"/>
          </a:p>
        </p:txBody>
      </p:sp>
      <p:pic>
        <p:nvPicPr>
          <p:cNvPr id="5" name="Imagen 4">
            <a:extLst>
              <a:ext uri="{FF2B5EF4-FFF2-40B4-BE49-F238E27FC236}">
                <a16:creationId xmlns:a16="http://schemas.microsoft.com/office/drawing/2014/main" id="{2AED4486-822A-4B03-88B6-87828A125E8C}"/>
              </a:ext>
            </a:extLst>
          </p:cNvPr>
          <p:cNvPicPr>
            <a:picLocks noChangeAspect="1"/>
          </p:cNvPicPr>
          <p:nvPr/>
        </p:nvPicPr>
        <p:blipFill>
          <a:blip r:embed="rId4"/>
          <a:stretch>
            <a:fillRect/>
          </a:stretch>
        </p:blipFill>
        <p:spPr>
          <a:xfrm>
            <a:off x="9515124" y="5371046"/>
            <a:ext cx="574022" cy="574022"/>
          </a:xfrm>
          <a:prstGeom prst="rect">
            <a:avLst/>
          </a:prstGeom>
        </p:spPr>
      </p:pic>
      <p:sp>
        <p:nvSpPr>
          <p:cNvPr id="6" name="CuadroTexto 5">
            <a:extLst>
              <a:ext uri="{FF2B5EF4-FFF2-40B4-BE49-F238E27FC236}">
                <a16:creationId xmlns:a16="http://schemas.microsoft.com/office/drawing/2014/main" id="{50096EFA-A3C2-4FA3-8520-68474197BFB1}"/>
              </a:ext>
            </a:extLst>
          </p:cNvPr>
          <p:cNvSpPr txBox="1"/>
          <p:nvPr/>
        </p:nvSpPr>
        <p:spPr>
          <a:xfrm>
            <a:off x="10118786" y="5231863"/>
            <a:ext cx="1657204" cy="923330"/>
          </a:xfrm>
          <a:prstGeom prst="rect">
            <a:avLst/>
          </a:prstGeom>
          <a:noFill/>
        </p:spPr>
        <p:txBody>
          <a:bodyPr wrap="square" rtlCol="0">
            <a:spAutoFit/>
          </a:bodyPr>
          <a:lstStyle/>
          <a:p>
            <a:r>
              <a:rPr lang="es-MX" b="1"/>
              <a:t>Agresiva y de rápida progresión</a:t>
            </a:r>
            <a:endParaRPr lang="es-CO" b="1"/>
          </a:p>
        </p:txBody>
      </p:sp>
      <p:cxnSp>
        <p:nvCxnSpPr>
          <p:cNvPr id="12" name="Conector recto 11">
            <a:extLst>
              <a:ext uri="{FF2B5EF4-FFF2-40B4-BE49-F238E27FC236}">
                <a16:creationId xmlns:a16="http://schemas.microsoft.com/office/drawing/2014/main" id="{FC819FE9-901E-4ACE-A940-4F5930D31317}"/>
              </a:ext>
            </a:extLst>
          </p:cNvPr>
          <p:cNvCxnSpPr>
            <a:cxnSpLocks/>
          </p:cNvCxnSpPr>
          <p:nvPr/>
        </p:nvCxnSpPr>
        <p:spPr>
          <a:xfrm>
            <a:off x="9980579" y="5009745"/>
            <a:ext cx="846306" cy="0"/>
          </a:xfrm>
          <a:prstGeom prst="line">
            <a:avLst/>
          </a:prstGeom>
          <a:ln w="76200">
            <a:headEnd type="oval" w="med" len="med"/>
            <a:tailEnd type="triangle" w="med" len="med"/>
          </a:ln>
        </p:spPr>
        <p:style>
          <a:lnRef idx="2">
            <a:schemeClr val="accent2"/>
          </a:lnRef>
          <a:fillRef idx="0">
            <a:schemeClr val="accent2"/>
          </a:fillRef>
          <a:effectRef idx="1">
            <a:schemeClr val="accent2"/>
          </a:effectRef>
          <a:fontRef idx="minor">
            <a:schemeClr val="tx1"/>
          </a:fontRef>
        </p:style>
      </p:cxnSp>
      <p:sp>
        <p:nvSpPr>
          <p:cNvPr id="17" name="CuadroTexto 16">
            <a:extLst>
              <a:ext uri="{FF2B5EF4-FFF2-40B4-BE49-F238E27FC236}">
                <a16:creationId xmlns:a16="http://schemas.microsoft.com/office/drawing/2014/main" id="{BDDC95C4-1E95-45E8-8FCC-18E45D85D2E0}"/>
              </a:ext>
            </a:extLst>
          </p:cNvPr>
          <p:cNvSpPr txBox="1"/>
          <p:nvPr/>
        </p:nvSpPr>
        <p:spPr>
          <a:xfrm>
            <a:off x="7461115" y="6450775"/>
            <a:ext cx="4730885" cy="307777"/>
          </a:xfrm>
          <a:prstGeom prst="rect">
            <a:avLst/>
          </a:prstGeom>
          <a:noFill/>
        </p:spPr>
        <p:txBody>
          <a:bodyPr wrap="square">
            <a:spAutoFit/>
          </a:bodyPr>
          <a:lstStyle/>
          <a:p>
            <a:r>
              <a:rPr lang="es-MX" sz="1400" b="0" i="0" dirty="0">
                <a:solidFill>
                  <a:srgbClr val="000000"/>
                </a:solidFill>
                <a:effectLst/>
                <a:latin typeface="+mj-lt"/>
                <a:cs typeface="Quire Sans" panose="020B0502040400020003" pitchFamily="34" charset="0"/>
              </a:rPr>
              <a:t>(Young, 2003; </a:t>
            </a:r>
            <a:r>
              <a:rPr lang="es-MX" sz="1400" b="0" i="0" dirty="0" err="1">
                <a:solidFill>
                  <a:srgbClr val="000000"/>
                </a:solidFill>
                <a:effectLst/>
                <a:latin typeface="+mj-lt"/>
                <a:cs typeface="Quire Sans" panose="020B0502040400020003" pitchFamily="34" charset="0"/>
              </a:rPr>
              <a:t>Langbehn</a:t>
            </a:r>
            <a:r>
              <a:rPr lang="es-MX" sz="1400" b="0" i="0" dirty="0">
                <a:solidFill>
                  <a:srgbClr val="000000"/>
                </a:solidFill>
                <a:effectLst/>
                <a:latin typeface="+mj-lt"/>
                <a:cs typeface="Quire Sans" panose="020B0502040400020003" pitchFamily="34" charset="0"/>
              </a:rPr>
              <a:t> </a:t>
            </a:r>
            <a:r>
              <a:rPr lang="es-MX" sz="1400" b="0" i="1" dirty="0">
                <a:solidFill>
                  <a:srgbClr val="000000"/>
                </a:solidFill>
                <a:effectLst/>
                <a:latin typeface="+mj-lt"/>
                <a:cs typeface="Quire Sans" panose="020B0502040400020003" pitchFamily="34" charset="0"/>
              </a:rPr>
              <a:t>et al.</a:t>
            </a:r>
            <a:r>
              <a:rPr lang="es-MX" sz="1400" b="0" i="0" dirty="0">
                <a:solidFill>
                  <a:srgbClr val="000000"/>
                </a:solidFill>
                <a:effectLst/>
                <a:latin typeface="+mj-lt"/>
                <a:cs typeface="Quire Sans" panose="020B0502040400020003" pitchFamily="34" charset="0"/>
              </a:rPr>
              <a:t>, 2010; </a:t>
            </a:r>
            <a:r>
              <a:rPr lang="es-MX" sz="1400" b="0" i="0" dirty="0" err="1">
                <a:solidFill>
                  <a:srgbClr val="000000"/>
                </a:solidFill>
                <a:effectLst/>
                <a:latin typeface="+mj-lt"/>
                <a:cs typeface="Quire Sans" panose="020B0502040400020003" pitchFamily="34" charset="0"/>
              </a:rPr>
              <a:t>Rubinsztein</a:t>
            </a:r>
            <a:r>
              <a:rPr lang="es-MX" sz="1400" b="0" i="0" dirty="0">
                <a:solidFill>
                  <a:srgbClr val="000000"/>
                </a:solidFill>
                <a:effectLst/>
                <a:latin typeface="+mj-lt"/>
                <a:cs typeface="Quire Sans" panose="020B0502040400020003" pitchFamily="34" charset="0"/>
              </a:rPr>
              <a:t> </a:t>
            </a:r>
            <a:r>
              <a:rPr lang="es-MX" sz="1400" b="0" i="1" dirty="0">
                <a:solidFill>
                  <a:srgbClr val="000000"/>
                </a:solidFill>
                <a:effectLst/>
                <a:latin typeface="+mj-lt"/>
                <a:cs typeface="Quire Sans" panose="020B0502040400020003" pitchFamily="34" charset="0"/>
              </a:rPr>
              <a:t>et al</a:t>
            </a:r>
            <a:r>
              <a:rPr lang="es-MX" sz="1400" b="0" i="0" dirty="0">
                <a:solidFill>
                  <a:srgbClr val="000000"/>
                </a:solidFill>
                <a:effectLst/>
                <a:latin typeface="+mj-lt"/>
                <a:cs typeface="Quire Sans" panose="020B0502040400020003" pitchFamily="34" charset="0"/>
              </a:rPr>
              <a:t>., 1996) </a:t>
            </a:r>
            <a:endParaRPr lang="es-CO" sz="1400" dirty="0">
              <a:latin typeface="+mj-lt"/>
              <a:cs typeface="Quire Sans" panose="020B0502040400020003" pitchFamily="34" charset="0"/>
            </a:endParaRPr>
          </a:p>
        </p:txBody>
      </p:sp>
      <p:sp>
        <p:nvSpPr>
          <p:cNvPr id="2" name="CuadroTexto 1">
            <a:extLst>
              <a:ext uri="{FF2B5EF4-FFF2-40B4-BE49-F238E27FC236}">
                <a16:creationId xmlns:a16="http://schemas.microsoft.com/office/drawing/2014/main" id="{E0A26AA0-9380-9A4C-5293-2EE1E63E5E58}"/>
              </a:ext>
            </a:extLst>
          </p:cNvPr>
          <p:cNvSpPr txBox="1"/>
          <p:nvPr/>
        </p:nvSpPr>
        <p:spPr>
          <a:xfrm>
            <a:off x="477520" y="5130800"/>
            <a:ext cx="35966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La longitud de los trinucleótidos CAG solo explica parcialmente la edad de aparición y la progresión de la enfermedad.</a:t>
            </a:r>
          </a:p>
        </p:txBody>
      </p:sp>
    </p:spTree>
    <p:extLst>
      <p:ext uri="{BB962C8B-B14F-4D97-AF65-F5344CB8AC3E}">
        <p14:creationId xmlns:p14="http://schemas.microsoft.com/office/powerpoint/2010/main" val="1753079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08F5-ED15-8486-8327-8D6787ED35BD}"/>
              </a:ext>
            </a:extLst>
          </p:cNvPr>
          <p:cNvSpPr>
            <a:spLocks noGrp="1"/>
          </p:cNvSpPr>
          <p:nvPr>
            <p:ph type="title"/>
          </p:nvPr>
        </p:nvSpPr>
        <p:spPr>
          <a:xfrm>
            <a:off x="881743" y="941614"/>
            <a:ext cx="5412377" cy="4974772"/>
          </a:xfrm>
        </p:spPr>
        <p:txBody>
          <a:bodyPr>
            <a:normAutofit/>
          </a:bodyPr>
          <a:lstStyle/>
          <a:p>
            <a:r>
              <a:rPr lang="es-MX" dirty="0"/>
              <a:t>¿Qué variaciones moleculares están asociadas con la progresión de la enfermedad de Huntington de aparición temprana? </a:t>
            </a:r>
            <a:endParaRPr lang="es-ES" dirty="0"/>
          </a:p>
        </p:txBody>
      </p:sp>
      <p:pic>
        <p:nvPicPr>
          <p:cNvPr id="3074" name="Picture 2" descr="This captivating image presents a close-up view of a digitally rendered DNA helix, illuminated with vibrant neon blue and orange hues that highlight its complex structure. The background is peppered with bokeh light effects that suggest a microscopic viewpoint, accentuating the scientific and biological significance of the DNA molecule as the essential building block of life. The interplay of light and shadow enhances the three-dimensional representation, creating a dynamic and visually striking composition that invites contemplation of genetics and biotechnology.">
            <a:extLst>
              <a:ext uri="{FF2B5EF4-FFF2-40B4-BE49-F238E27FC236}">
                <a16:creationId xmlns:a16="http://schemas.microsoft.com/office/drawing/2014/main" id="{2B41A261-866D-4EDC-8E83-C35CE1388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75468">
            <a:off x="10139730" y="-572648"/>
            <a:ext cx="2328954" cy="41557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This elaborate display captures the breathtaking beauty of coral polyps, thriving in their aquatic habitat. Illuminated by the shimmering sunlight filtering through the water, these tiny yet vibrant organisms showcase an array of dazzling colors from deep blues to fiery oranges. Their delicate structures form an intricate dance of life, contributing to the complex ecosystem of the ocean. This mesmerizing underwater tableau highlights the delicate balance and the hidden beauty of marine life often unseen by the human eye.">
            <a:extLst>
              <a:ext uri="{FF2B5EF4-FFF2-40B4-BE49-F238E27FC236}">
                <a16:creationId xmlns:a16="http://schemas.microsoft.com/office/drawing/2014/main" id="{1EB95B78-678A-470D-B57A-677B2DB9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869" y="-659191"/>
            <a:ext cx="2770833" cy="49442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This image depicts a highly detailed and vibrant illustration of a molecular structure, possibly representing a scientific model of molecules such as DNA or proteins. The structure is highlighted with glowing purple and orange colors that emphasize its complex arrangement. Surrounding molecules fade into the bokeh background, suggesting depth and focus on the central figure. This artistic representation is likely used for educational or scientific communication purposes to explain the intricacies of molecular biology.">
            <a:extLst>
              <a:ext uri="{FF2B5EF4-FFF2-40B4-BE49-F238E27FC236}">
                <a16:creationId xmlns:a16="http://schemas.microsoft.com/office/drawing/2014/main" id="{1A005755-F19F-44B7-B085-14BE3EB71D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139598">
            <a:off x="9506463" y="2726457"/>
            <a:ext cx="2789832" cy="49781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80" name="Picture 8" descr="The image captures a stunning representation of cellular structures, portrayed with an intense play of colors ranging from deep purples to fiery oranges. The intricate detailing highlights the complex internal configuration, which seems to glow with its own internal light. Such artwork may illustrate scientific concepts in an engaging way, making them accessible and intriguing to viewers, helping bridge the gap between complex biological processes and visual representation.">
            <a:extLst>
              <a:ext uri="{FF2B5EF4-FFF2-40B4-BE49-F238E27FC236}">
                <a16:creationId xmlns:a16="http://schemas.microsoft.com/office/drawing/2014/main" id="{F2C7986B-DE63-4723-8879-774870CCDE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87390">
            <a:off x="7708255" y="3110263"/>
            <a:ext cx="2616556" cy="466894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67932549-0131-4889-A901-99146FB03087}"/>
              </a:ext>
            </a:extLst>
          </p:cNvPr>
          <p:cNvCxnSpPr/>
          <p:nvPr/>
        </p:nvCxnSpPr>
        <p:spPr>
          <a:xfrm>
            <a:off x="6294120" y="941614"/>
            <a:ext cx="0" cy="5346725"/>
          </a:xfrm>
          <a:prstGeom prst="line">
            <a:avLst/>
          </a:prstGeom>
          <a:ln w="76200">
            <a:solidFill>
              <a:srgbClr val="E8793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5139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1CA08DF-9C3D-455C-B15B-2A61496F6017}"/>
              </a:ext>
            </a:extLst>
          </p:cNvPr>
          <p:cNvPicPr>
            <a:picLocks noChangeAspect="1"/>
          </p:cNvPicPr>
          <p:nvPr/>
        </p:nvPicPr>
        <p:blipFill>
          <a:blip r:embed="rId3"/>
          <a:stretch>
            <a:fillRect/>
          </a:stretch>
        </p:blipFill>
        <p:spPr>
          <a:xfrm>
            <a:off x="6826500" y="-348318"/>
            <a:ext cx="4629484" cy="3483687"/>
          </a:xfrm>
          <a:prstGeom prst="rect">
            <a:avLst/>
          </a:prstGeom>
        </p:spPr>
      </p:pic>
      <p:sp>
        <p:nvSpPr>
          <p:cNvPr id="9" name="Rectángulo 8">
            <a:extLst>
              <a:ext uri="{FF2B5EF4-FFF2-40B4-BE49-F238E27FC236}">
                <a16:creationId xmlns:a16="http://schemas.microsoft.com/office/drawing/2014/main" id="{AFC51B8B-A996-154E-43DC-DF56D98F2991}"/>
              </a:ext>
            </a:extLst>
          </p:cNvPr>
          <p:cNvSpPr/>
          <p:nvPr/>
        </p:nvSpPr>
        <p:spPr>
          <a:xfrm>
            <a:off x="0" y="1"/>
            <a:ext cx="6618514" cy="68579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descr="21 Mhtt Images, Stock Photos, and Vectors | Shutterstock">
            <a:extLst>
              <a:ext uri="{FF2B5EF4-FFF2-40B4-BE49-F238E27FC236}">
                <a16:creationId xmlns:a16="http://schemas.microsoft.com/office/drawing/2014/main" id="{89A927CC-7A3C-49F0-81D9-78B58D560123}"/>
              </a:ext>
            </a:extLst>
          </p:cNvPr>
          <p:cNvPicPr>
            <a:picLocks noChangeAspect="1"/>
          </p:cNvPicPr>
          <p:nvPr/>
        </p:nvPicPr>
        <p:blipFill>
          <a:blip r:embed="rId4"/>
          <a:stretch>
            <a:fillRect/>
          </a:stretch>
        </p:blipFill>
        <p:spPr>
          <a:xfrm>
            <a:off x="20838092" y="1393526"/>
            <a:ext cx="5611484" cy="3251440"/>
          </a:xfrm>
          <a:prstGeom prst="rect">
            <a:avLst/>
          </a:prstGeom>
        </p:spPr>
      </p:pic>
      <p:sp>
        <p:nvSpPr>
          <p:cNvPr id="11" name="CuadroTexto 10">
            <a:extLst>
              <a:ext uri="{FF2B5EF4-FFF2-40B4-BE49-F238E27FC236}">
                <a16:creationId xmlns:a16="http://schemas.microsoft.com/office/drawing/2014/main" id="{93B4E60B-43D8-03C1-CAC6-87144AD7952D}"/>
              </a:ext>
            </a:extLst>
          </p:cNvPr>
          <p:cNvSpPr txBox="1"/>
          <p:nvPr/>
        </p:nvSpPr>
        <p:spPr>
          <a:xfrm>
            <a:off x="20845108" y="4707792"/>
            <a:ext cx="56913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a:t>Figura X. </a:t>
            </a:r>
            <a:r>
              <a:rPr lang="es-MX" sz="1200"/>
              <a:t>Péptidos de la Enfermedad de Huntington. Al lado izquierdo se observa los péptidos de la proteína huntingtina en pacientes sin la enfermedad. Al lado derecho la región poliQ expandida en la proteína h huntingtina de pacientes con EH.</a:t>
            </a:r>
            <a:endParaRPr lang="en-US" sz="1200"/>
          </a:p>
        </p:txBody>
      </p:sp>
      <p:sp>
        <p:nvSpPr>
          <p:cNvPr id="10" name="CuadroTexto 9">
            <a:extLst>
              <a:ext uri="{FF2B5EF4-FFF2-40B4-BE49-F238E27FC236}">
                <a16:creationId xmlns:a16="http://schemas.microsoft.com/office/drawing/2014/main" id="{BEBCF206-83A3-49CA-B2AA-22083D5EA44A}"/>
              </a:ext>
            </a:extLst>
          </p:cNvPr>
          <p:cNvSpPr txBox="1"/>
          <p:nvPr/>
        </p:nvSpPr>
        <p:spPr>
          <a:xfrm>
            <a:off x="3872844" y="6471839"/>
            <a:ext cx="2842260" cy="369332"/>
          </a:xfrm>
          <a:prstGeom prst="rect">
            <a:avLst/>
          </a:prstGeom>
          <a:noFill/>
        </p:spPr>
        <p:txBody>
          <a:bodyPr wrap="square" lIns="91440" tIns="45720" rIns="91440" bIns="45720" anchor="t">
            <a:spAutoFit/>
          </a:bodyPr>
          <a:lstStyle/>
          <a:p>
            <a:r>
              <a:rPr lang="es-CO">
                <a:latin typeface="Quire Sans"/>
                <a:cs typeface="Quire Sans"/>
              </a:rPr>
              <a:t>(</a:t>
            </a:r>
            <a:r>
              <a:rPr lang="es-CO" err="1">
                <a:latin typeface="Quire Sans"/>
                <a:cs typeface="Quire Sans"/>
              </a:rPr>
              <a:t>Pengo</a:t>
            </a:r>
            <a:r>
              <a:rPr lang="es-CO">
                <a:latin typeface="Quire Sans"/>
                <a:cs typeface="Quire Sans"/>
              </a:rPr>
              <a:t> &amp; </a:t>
            </a:r>
            <a:r>
              <a:rPr lang="es-CO" err="1">
                <a:latin typeface="Quire Sans"/>
                <a:cs typeface="Quire Sans"/>
              </a:rPr>
              <a:t>Squitieri</a:t>
            </a:r>
            <a:r>
              <a:rPr lang="es-CO">
                <a:latin typeface="Quire Sans"/>
                <a:cs typeface="Quire Sans"/>
              </a:rPr>
              <a:t>, 2024)</a:t>
            </a:r>
          </a:p>
        </p:txBody>
      </p:sp>
      <p:sp>
        <p:nvSpPr>
          <p:cNvPr id="12" name="CuadroTexto 11">
            <a:extLst>
              <a:ext uri="{FF2B5EF4-FFF2-40B4-BE49-F238E27FC236}">
                <a16:creationId xmlns:a16="http://schemas.microsoft.com/office/drawing/2014/main" id="{FEE1D7CE-7F2C-499C-89E3-E1AE7F49D2B7}"/>
              </a:ext>
            </a:extLst>
          </p:cNvPr>
          <p:cNvSpPr txBox="1"/>
          <p:nvPr/>
        </p:nvSpPr>
        <p:spPr>
          <a:xfrm>
            <a:off x="415975" y="281265"/>
            <a:ext cx="62025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b="1">
                <a:latin typeface="Quire Sans"/>
                <a:cs typeface="Quire Sans"/>
              </a:rPr>
              <a:t>El papel multifacético de la EH</a:t>
            </a:r>
          </a:p>
        </p:txBody>
      </p:sp>
      <p:pic>
        <p:nvPicPr>
          <p:cNvPr id="13" name="Picture 2" descr="Outreach - About - Europe PMC">
            <a:extLst>
              <a:ext uri="{FF2B5EF4-FFF2-40B4-BE49-F238E27FC236}">
                <a16:creationId xmlns:a16="http://schemas.microsoft.com/office/drawing/2014/main" id="{9D5C3F34-2078-466D-9D77-7C90A10C4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6841" y="106974"/>
            <a:ext cx="1504837" cy="348581"/>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DCFB0268-2510-46A3-AC20-35ECA7AC346A}"/>
              </a:ext>
            </a:extLst>
          </p:cNvPr>
          <p:cNvSpPr txBox="1"/>
          <p:nvPr/>
        </p:nvSpPr>
        <p:spPr>
          <a:xfrm>
            <a:off x="6826500" y="3348854"/>
            <a:ext cx="5365499" cy="523220"/>
          </a:xfrm>
          <a:prstGeom prst="rect">
            <a:avLst/>
          </a:prstGeom>
          <a:noFill/>
        </p:spPr>
        <p:txBody>
          <a:bodyPr wrap="square">
            <a:spAutoFit/>
          </a:bodyPr>
          <a:lstStyle/>
          <a:p>
            <a:r>
              <a:rPr lang="es-MX" sz="1400" b="1"/>
              <a:t>Figura 3. </a:t>
            </a:r>
            <a:r>
              <a:rPr lang="es-MX" sz="1400"/>
              <a:t>Regiones celulares importantes donde las mitocondrias pueden ser importantes. Tomado de </a:t>
            </a:r>
            <a:r>
              <a:rPr lang="es-MX" sz="1400" err="1"/>
              <a:t>Lax</a:t>
            </a:r>
            <a:r>
              <a:rPr lang="es-MX" sz="1400"/>
              <a:t> et al. (2011)</a:t>
            </a:r>
            <a:endParaRPr lang="es-CO" sz="1400"/>
          </a:p>
        </p:txBody>
      </p:sp>
      <p:sp>
        <p:nvSpPr>
          <p:cNvPr id="14" name="Rectángulo 13">
            <a:extLst>
              <a:ext uri="{FF2B5EF4-FFF2-40B4-BE49-F238E27FC236}">
                <a16:creationId xmlns:a16="http://schemas.microsoft.com/office/drawing/2014/main" id="{834F13A8-199B-4951-ADDF-A49067277013}"/>
              </a:ext>
            </a:extLst>
          </p:cNvPr>
          <p:cNvSpPr/>
          <p:nvPr/>
        </p:nvSpPr>
        <p:spPr>
          <a:xfrm>
            <a:off x="-1" y="1396088"/>
            <a:ext cx="6618513" cy="2495377"/>
          </a:xfrm>
          <a:prstGeom prst="rect">
            <a:avLst/>
          </a:prstGeom>
          <a:solidFill>
            <a:srgbClr val="FADF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E73533AB-3E62-50E7-5950-60E6948BC020}"/>
              </a:ext>
            </a:extLst>
          </p:cNvPr>
          <p:cNvSpPr txBox="1"/>
          <p:nvPr/>
        </p:nvSpPr>
        <p:spPr>
          <a:xfrm>
            <a:off x="207987" y="1393526"/>
            <a:ext cx="6202539"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400" b="1" dirty="0">
                <a:latin typeface="Quire Sans"/>
                <a:cs typeface="Quire Sans"/>
              </a:rPr>
              <a:t>Mutaciones ADN mitocondrial: </a:t>
            </a:r>
          </a:p>
          <a:p>
            <a:pPr marL="342900" indent="-342900">
              <a:buFont typeface="Calibri"/>
              <a:buChar char="-"/>
            </a:pPr>
            <a:r>
              <a:rPr lang="es-MX" sz="2400" dirty="0" err="1">
                <a:latin typeface="Quire Sans"/>
                <a:cs typeface="Quire Sans"/>
              </a:rPr>
              <a:t>mtDNA</a:t>
            </a:r>
            <a:r>
              <a:rPr lang="es-MX" sz="2400" dirty="0">
                <a:latin typeface="Quire Sans"/>
                <a:cs typeface="Quire Sans"/>
              </a:rPr>
              <a:t> 10 veces más susceptible a mutaciones que el </a:t>
            </a:r>
            <a:r>
              <a:rPr lang="es-MX" sz="2400" dirty="0" err="1">
                <a:latin typeface="Quire Sans"/>
                <a:cs typeface="Quire Sans"/>
              </a:rPr>
              <a:t>nDNA</a:t>
            </a:r>
            <a:r>
              <a:rPr lang="es-MX" sz="2400" dirty="0">
                <a:latin typeface="Quire Sans"/>
                <a:cs typeface="Quire Sans"/>
              </a:rPr>
              <a:t>. </a:t>
            </a:r>
          </a:p>
          <a:p>
            <a:pPr marL="342900" indent="-342900">
              <a:buFont typeface="Calibri"/>
              <a:buChar char="-"/>
            </a:pPr>
            <a:r>
              <a:rPr lang="es-MX" sz="2400" dirty="0">
                <a:latin typeface="Quire Sans"/>
                <a:cs typeface="Quire Sans"/>
              </a:rPr>
              <a:t>Involucran estudios sobre disfunción mitocondrial, cantidad de copias de </a:t>
            </a:r>
            <a:r>
              <a:rPr lang="es-MX" sz="2400" dirty="0" err="1">
                <a:latin typeface="Quire Sans"/>
                <a:cs typeface="Quire Sans"/>
              </a:rPr>
              <a:t>mtDNA</a:t>
            </a:r>
            <a:r>
              <a:rPr lang="es-MX" sz="2400" dirty="0">
                <a:latin typeface="Quire Sans"/>
                <a:cs typeface="Quire Sans"/>
              </a:rPr>
              <a:t>, daños en </a:t>
            </a:r>
            <a:r>
              <a:rPr lang="es-MX" sz="2400" dirty="0" err="1">
                <a:latin typeface="Quire Sans"/>
                <a:cs typeface="Quire Sans"/>
              </a:rPr>
              <a:t>nDNA</a:t>
            </a:r>
            <a:r>
              <a:rPr lang="es-MX" sz="2400" dirty="0">
                <a:latin typeface="Quire Sans"/>
                <a:cs typeface="Quire Sans"/>
              </a:rPr>
              <a:t> y </a:t>
            </a:r>
            <a:r>
              <a:rPr lang="es-MX" sz="2400" dirty="0" err="1">
                <a:latin typeface="Quire Sans"/>
                <a:cs typeface="Quire Sans"/>
              </a:rPr>
              <a:t>mtDNA</a:t>
            </a:r>
            <a:r>
              <a:rPr lang="es-MX" sz="2400" dirty="0">
                <a:latin typeface="Quire Sans"/>
                <a:cs typeface="Quire Sans"/>
              </a:rPr>
              <a:t>. </a:t>
            </a:r>
          </a:p>
          <a:p>
            <a:pPr marL="342900" indent="-342900">
              <a:buFont typeface="Calibri"/>
              <a:buChar char="-"/>
            </a:pPr>
            <a:endParaRPr lang="es-MX" sz="2400" dirty="0">
              <a:latin typeface="Quire Sans"/>
              <a:cs typeface="Quire Sans"/>
            </a:endParaRPr>
          </a:p>
          <a:p>
            <a:r>
              <a:rPr lang="es-MX" sz="2400" b="1" dirty="0">
                <a:latin typeface="Quire Sans"/>
                <a:cs typeface="Quire Sans"/>
              </a:rPr>
              <a:t>Factores epigenéticos: </a:t>
            </a:r>
            <a:endParaRPr lang="es-ES" sz="2400" dirty="0">
              <a:latin typeface="Quire Sans"/>
              <a:cs typeface="Quire Sans"/>
            </a:endParaRPr>
          </a:p>
          <a:p>
            <a:pPr marL="342900" indent="-342900">
              <a:buFont typeface="Calibri"/>
              <a:buChar char="-"/>
            </a:pPr>
            <a:r>
              <a:rPr lang="es-MX" sz="2400" b="1" dirty="0">
                <a:latin typeface="Quire Sans"/>
                <a:cs typeface="Quire Sans"/>
              </a:rPr>
              <a:t>mutación en la huntingtina (</a:t>
            </a:r>
            <a:r>
              <a:rPr lang="es-MX" sz="2400" b="1" dirty="0" err="1">
                <a:latin typeface="Quire Sans"/>
                <a:cs typeface="Quire Sans"/>
              </a:rPr>
              <a:t>mHTT</a:t>
            </a:r>
            <a:r>
              <a:rPr lang="es-MX" sz="2400" b="1" dirty="0">
                <a:latin typeface="Quire Sans"/>
                <a:cs typeface="Quire Sans"/>
              </a:rPr>
              <a:t>)</a:t>
            </a:r>
            <a:r>
              <a:rPr lang="es-MX" sz="2400" dirty="0">
                <a:latin typeface="Quire Sans"/>
                <a:cs typeface="Quire Sans"/>
              </a:rPr>
              <a:t> promueve la </a:t>
            </a:r>
            <a:r>
              <a:rPr lang="es-MX" sz="2400" b="1" dirty="0" err="1">
                <a:latin typeface="Quire Sans"/>
                <a:cs typeface="Quire Sans"/>
              </a:rPr>
              <a:t>hipermetilación</a:t>
            </a:r>
            <a:r>
              <a:rPr lang="es-MX" sz="2400" dirty="0">
                <a:latin typeface="Quire Sans"/>
                <a:cs typeface="Quire Sans"/>
              </a:rPr>
              <a:t> de promotores de genes clave en neuronas, reprimiendo su transcripción y causando disfunción neuronal.</a:t>
            </a:r>
            <a:endParaRPr lang="es-ES" sz="2400" dirty="0">
              <a:latin typeface="Quire Sans"/>
              <a:cs typeface="Quire Sans"/>
            </a:endParaRPr>
          </a:p>
        </p:txBody>
      </p:sp>
    </p:spTree>
    <p:extLst>
      <p:ext uri="{BB962C8B-B14F-4D97-AF65-F5344CB8AC3E}">
        <p14:creationId xmlns:p14="http://schemas.microsoft.com/office/powerpoint/2010/main" val="2558116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1CA08DF-9C3D-455C-B15B-2A61496F6017}"/>
              </a:ext>
            </a:extLst>
          </p:cNvPr>
          <p:cNvPicPr>
            <a:picLocks noChangeAspect="1"/>
          </p:cNvPicPr>
          <p:nvPr/>
        </p:nvPicPr>
        <p:blipFill>
          <a:blip r:embed="rId3"/>
          <a:stretch>
            <a:fillRect/>
          </a:stretch>
        </p:blipFill>
        <p:spPr>
          <a:xfrm>
            <a:off x="6826500" y="-348318"/>
            <a:ext cx="4629484" cy="3483687"/>
          </a:xfrm>
          <a:prstGeom prst="rect">
            <a:avLst/>
          </a:prstGeom>
        </p:spPr>
      </p:pic>
      <p:sp>
        <p:nvSpPr>
          <p:cNvPr id="9" name="Rectángulo 8">
            <a:extLst>
              <a:ext uri="{FF2B5EF4-FFF2-40B4-BE49-F238E27FC236}">
                <a16:creationId xmlns:a16="http://schemas.microsoft.com/office/drawing/2014/main" id="{AFC51B8B-A996-154E-43DC-DF56D98F2991}"/>
              </a:ext>
            </a:extLst>
          </p:cNvPr>
          <p:cNvSpPr/>
          <p:nvPr/>
        </p:nvSpPr>
        <p:spPr>
          <a:xfrm>
            <a:off x="0" y="1"/>
            <a:ext cx="6618514" cy="685799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descr="21 Mhtt Images, Stock Photos, and Vectors | Shutterstock">
            <a:extLst>
              <a:ext uri="{FF2B5EF4-FFF2-40B4-BE49-F238E27FC236}">
                <a16:creationId xmlns:a16="http://schemas.microsoft.com/office/drawing/2014/main" id="{89A927CC-7A3C-49F0-81D9-78B58D560123}"/>
              </a:ext>
            </a:extLst>
          </p:cNvPr>
          <p:cNvPicPr>
            <a:picLocks noChangeAspect="1"/>
          </p:cNvPicPr>
          <p:nvPr/>
        </p:nvPicPr>
        <p:blipFill>
          <a:blip r:embed="rId4"/>
          <a:stretch>
            <a:fillRect/>
          </a:stretch>
        </p:blipFill>
        <p:spPr>
          <a:xfrm>
            <a:off x="20838092" y="1393526"/>
            <a:ext cx="5611484" cy="3251440"/>
          </a:xfrm>
          <a:prstGeom prst="rect">
            <a:avLst/>
          </a:prstGeom>
        </p:spPr>
      </p:pic>
      <p:sp>
        <p:nvSpPr>
          <p:cNvPr id="11" name="CuadroTexto 10">
            <a:extLst>
              <a:ext uri="{FF2B5EF4-FFF2-40B4-BE49-F238E27FC236}">
                <a16:creationId xmlns:a16="http://schemas.microsoft.com/office/drawing/2014/main" id="{93B4E60B-43D8-03C1-CAC6-87144AD7952D}"/>
              </a:ext>
            </a:extLst>
          </p:cNvPr>
          <p:cNvSpPr txBox="1"/>
          <p:nvPr/>
        </p:nvSpPr>
        <p:spPr>
          <a:xfrm>
            <a:off x="20845108" y="4707792"/>
            <a:ext cx="56913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just"/>
            <a:r>
              <a:rPr lang="es-MX" sz="1200" b="1"/>
              <a:t>Figura X. </a:t>
            </a:r>
            <a:r>
              <a:rPr lang="es-MX" sz="1200"/>
              <a:t>Péptidos de la Enfermedad de Huntington. Al lado izquierdo se observa los péptidos de la proteína huntingtina en pacientes sin la enfermedad. Al lado derecho la región poliQ expandida en la proteína h huntingtina de pacientes con EH.</a:t>
            </a:r>
            <a:endParaRPr lang="en-US" sz="1200"/>
          </a:p>
        </p:txBody>
      </p:sp>
      <p:sp>
        <p:nvSpPr>
          <p:cNvPr id="10" name="CuadroTexto 9">
            <a:extLst>
              <a:ext uri="{FF2B5EF4-FFF2-40B4-BE49-F238E27FC236}">
                <a16:creationId xmlns:a16="http://schemas.microsoft.com/office/drawing/2014/main" id="{BEBCF206-83A3-49CA-B2AA-22083D5EA44A}"/>
              </a:ext>
            </a:extLst>
          </p:cNvPr>
          <p:cNvSpPr txBox="1"/>
          <p:nvPr/>
        </p:nvSpPr>
        <p:spPr>
          <a:xfrm>
            <a:off x="3872844" y="6471839"/>
            <a:ext cx="2842260" cy="369332"/>
          </a:xfrm>
          <a:prstGeom prst="rect">
            <a:avLst/>
          </a:prstGeom>
          <a:noFill/>
        </p:spPr>
        <p:txBody>
          <a:bodyPr wrap="square" lIns="91440" tIns="45720" rIns="91440" bIns="45720" anchor="t">
            <a:spAutoFit/>
          </a:bodyPr>
          <a:lstStyle/>
          <a:p>
            <a:r>
              <a:rPr lang="es-CO">
                <a:latin typeface="Quire Sans"/>
                <a:cs typeface="Quire Sans"/>
              </a:rPr>
              <a:t>(</a:t>
            </a:r>
            <a:r>
              <a:rPr lang="es-CO" err="1">
                <a:latin typeface="Quire Sans"/>
                <a:cs typeface="Quire Sans"/>
              </a:rPr>
              <a:t>Pengo</a:t>
            </a:r>
            <a:r>
              <a:rPr lang="es-CO">
                <a:latin typeface="Quire Sans"/>
                <a:cs typeface="Quire Sans"/>
              </a:rPr>
              <a:t> &amp; </a:t>
            </a:r>
            <a:r>
              <a:rPr lang="es-CO" err="1">
                <a:latin typeface="Quire Sans"/>
                <a:cs typeface="Quire Sans"/>
              </a:rPr>
              <a:t>Squitieri</a:t>
            </a:r>
            <a:r>
              <a:rPr lang="es-CO">
                <a:latin typeface="Quire Sans"/>
                <a:cs typeface="Quire Sans"/>
              </a:rPr>
              <a:t>, 2024)</a:t>
            </a:r>
          </a:p>
        </p:txBody>
      </p:sp>
      <p:sp>
        <p:nvSpPr>
          <p:cNvPr id="12" name="CuadroTexto 11">
            <a:extLst>
              <a:ext uri="{FF2B5EF4-FFF2-40B4-BE49-F238E27FC236}">
                <a16:creationId xmlns:a16="http://schemas.microsoft.com/office/drawing/2014/main" id="{FEE1D7CE-7F2C-499C-89E3-E1AE7F49D2B7}"/>
              </a:ext>
            </a:extLst>
          </p:cNvPr>
          <p:cNvSpPr txBox="1"/>
          <p:nvPr/>
        </p:nvSpPr>
        <p:spPr>
          <a:xfrm>
            <a:off x="415975" y="281265"/>
            <a:ext cx="62025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b="1">
                <a:latin typeface="Quire Sans"/>
                <a:cs typeface="Quire Sans"/>
              </a:rPr>
              <a:t>El papel multifacético de la EH</a:t>
            </a:r>
          </a:p>
        </p:txBody>
      </p:sp>
      <p:pic>
        <p:nvPicPr>
          <p:cNvPr id="13" name="Picture 2" descr="Outreach - About - Europe PMC">
            <a:extLst>
              <a:ext uri="{FF2B5EF4-FFF2-40B4-BE49-F238E27FC236}">
                <a16:creationId xmlns:a16="http://schemas.microsoft.com/office/drawing/2014/main" id="{9D5C3F34-2078-466D-9D77-7C90A10C4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6841" y="106974"/>
            <a:ext cx="1504837" cy="348581"/>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DCFB0268-2510-46A3-AC20-35ECA7AC346A}"/>
              </a:ext>
            </a:extLst>
          </p:cNvPr>
          <p:cNvSpPr txBox="1"/>
          <p:nvPr/>
        </p:nvSpPr>
        <p:spPr>
          <a:xfrm>
            <a:off x="6826500" y="3348854"/>
            <a:ext cx="5365499" cy="523220"/>
          </a:xfrm>
          <a:prstGeom prst="rect">
            <a:avLst/>
          </a:prstGeom>
          <a:noFill/>
        </p:spPr>
        <p:txBody>
          <a:bodyPr wrap="square">
            <a:spAutoFit/>
          </a:bodyPr>
          <a:lstStyle/>
          <a:p>
            <a:r>
              <a:rPr lang="es-MX" sz="1400" b="1"/>
              <a:t>Figura 3. </a:t>
            </a:r>
            <a:r>
              <a:rPr lang="es-MX" sz="1400"/>
              <a:t>Regiones celulares importantes donde las mitocondrias pueden ser importantes. Tomado de </a:t>
            </a:r>
            <a:r>
              <a:rPr lang="es-MX" sz="1400" err="1"/>
              <a:t>Lax</a:t>
            </a:r>
            <a:r>
              <a:rPr lang="es-MX" sz="1400"/>
              <a:t> et al. (2011)</a:t>
            </a:r>
            <a:endParaRPr lang="es-CO" sz="1400"/>
          </a:p>
        </p:txBody>
      </p:sp>
      <p:pic>
        <p:nvPicPr>
          <p:cNvPr id="17" name="Imagen 16">
            <a:extLst>
              <a:ext uri="{FF2B5EF4-FFF2-40B4-BE49-F238E27FC236}">
                <a16:creationId xmlns:a16="http://schemas.microsoft.com/office/drawing/2014/main" id="{0D57C0EB-9B9F-4AEC-B582-1F7964D048B8}"/>
              </a:ext>
            </a:extLst>
          </p:cNvPr>
          <p:cNvPicPr>
            <a:picLocks noChangeAspect="1"/>
          </p:cNvPicPr>
          <p:nvPr/>
        </p:nvPicPr>
        <p:blipFill>
          <a:blip r:embed="rId6"/>
          <a:stretch>
            <a:fillRect/>
          </a:stretch>
        </p:blipFill>
        <p:spPr>
          <a:xfrm>
            <a:off x="6618513" y="4308501"/>
            <a:ext cx="5573486" cy="1819589"/>
          </a:xfrm>
          <a:prstGeom prst="rect">
            <a:avLst/>
          </a:prstGeom>
        </p:spPr>
      </p:pic>
      <p:sp>
        <p:nvSpPr>
          <p:cNvPr id="19" name="CuadroTexto 18">
            <a:extLst>
              <a:ext uri="{FF2B5EF4-FFF2-40B4-BE49-F238E27FC236}">
                <a16:creationId xmlns:a16="http://schemas.microsoft.com/office/drawing/2014/main" id="{1723872F-3ADC-4495-8159-3A1E7133C5EE}"/>
              </a:ext>
            </a:extLst>
          </p:cNvPr>
          <p:cNvSpPr txBox="1"/>
          <p:nvPr/>
        </p:nvSpPr>
        <p:spPr>
          <a:xfrm>
            <a:off x="6713674" y="6128090"/>
            <a:ext cx="5383165" cy="523220"/>
          </a:xfrm>
          <a:prstGeom prst="rect">
            <a:avLst/>
          </a:prstGeom>
          <a:noFill/>
        </p:spPr>
        <p:txBody>
          <a:bodyPr wrap="square" lIns="91440" tIns="45720" rIns="91440" bIns="45720" anchor="t">
            <a:spAutoFit/>
          </a:bodyPr>
          <a:lstStyle/>
          <a:p>
            <a:r>
              <a:rPr lang="es-MX" sz="1400" b="1" dirty="0"/>
              <a:t>Figura 4. </a:t>
            </a:r>
            <a:r>
              <a:rPr lang="es-MX" sz="1400" dirty="0"/>
              <a:t>Modelo de represión génica mediada por metilación del ADN en la EH. Tomado de </a:t>
            </a:r>
            <a:r>
              <a:rPr lang="es-MX" sz="1400" dirty="0" err="1"/>
              <a:t>Hyeon</a:t>
            </a:r>
            <a:r>
              <a:rPr lang="es-MX" sz="1400" dirty="0"/>
              <a:t> et al. (2021)</a:t>
            </a:r>
            <a:endParaRPr lang="es-CO" sz="1400" dirty="0"/>
          </a:p>
        </p:txBody>
      </p:sp>
      <p:sp>
        <p:nvSpPr>
          <p:cNvPr id="14" name="Rectángulo 13">
            <a:extLst>
              <a:ext uri="{FF2B5EF4-FFF2-40B4-BE49-F238E27FC236}">
                <a16:creationId xmlns:a16="http://schemas.microsoft.com/office/drawing/2014/main" id="{6F2F6930-62F7-4E2B-8E6A-C3889DF46879}"/>
              </a:ext>
            </a:extLst>
          </p:cNvPr>
          <p:cNvSpPr/>
          <p:nvPr/>
        </p:nvSpPr>
        <p:spPr>
          <a:xfrm>
            <a:off x="1172" y="3961658"/>
            <a:ext cx="6618513" cy="2495377"/>
          </a:xfrm>
          <a:prstGeom prst="rect">
            <a:avLst/>
          </a:prstGeom>
          <a:solidFill>
            <a:srgbClr val="FADF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5F56DEA2-6B11-F9D8-8D55-D1BEA7A9A0CE}"/>
              </a:ext>
            </a:extLst>
          </p:cNvPr>
          <p:cNvSpPr txBox="1"/>
          <p:nvPr/>
        </p:nvSpPr>
        <p:spPr>
          <a:xfrm>
            <a:off x="207987" y="1393526"/>
            <a:ext cx="6202539"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400" b="1" dirty="0">
                <a:latin typeface="Quire Sans"/>
                <a:cs typeface="Quire Sans"/>
              </a:rPr>
              <a:t>Mutaciones ADN mitocondrial: </a:t>
            </a:r>
          </a:p>
          <a:p>
            <a:pPr marL="342900" indent="-342900">
              <a:buFont typeface="Calibri"/>
              <a:buChar char="-"/>
            </a:pPr>
            <a:r>
              <a:rPr lang="es-MX" sz="2400" dirty="0" err="1">
                <a:latin typeface="Quire Sans"/>
                <a:cs typeface="Quire Sans"/>
              </a:rPr>
              <a:t>mtDNA</a:t>
            </a:r>
            <a:r>
              <a:rPr lang="es-MX" sz="2400" dirty="0">
                <a:latin typeface="Quire Sans"/>
                <a:cs typeface="Quire Sans"/>
              </a:rPr>
              <a:t> 10 veces más susceptible a mutaciones que el </a:t>
            </a:r>
            <a:r>
              <a:rPr lang="es-MX" sz="2400" dirty="0" err="1">
                <a:latin typeface="Quire Sans"/>
                <a:cs typeface="Quire Sans"/>
              </a:rPr>
              <a:t>nDNA</a:t>
            </a:r>
            <a:r>
              <a:rPr lang="es-MX" sz="2400" dirty="0">
                <a:latin typeface="Quire Sans"/>
                <a:cs typeface="Quire Sans"/>
              </a:rPr>
              <a:t>. </a:t>
            </a:r>
          </a:p>
          <a:p>
            <a:pPr marL="342900" indent="-342900">
              <a:buFont typeface="Calibri"/>
              <a:buChar char="-"/>
            </a:pPr>
            <a:r>
              <a:rPr lang="es-MX" sz="2400" dirty="0">
                <a:latin typeface="Quire Sans"/>
                <a:cs typeface="Quire Sans"/>
              </a:rPr>
              <a:t>Involucran estudios sobre disfunción mitocondrial, cantidad de copias de </a:t>
            </a:r>
            <a:r>
              <a:rPr lang="es-MX" sz="2400" dirty="0" err="1">
                <a:latin typeface="Quire Sans"/>
                <a:cs typeface="Quire Sans"/>
              </a:rPr>
              <a:t>mtDNA</a:t>
            </a:r>
            <a:r>
              <a:rPr lang="es-MX" sz="2400" dirty="0">
                <a:latin typeface="Quire Sans"/>
                <a:cs typeface="Quire Sans"/>
              </a:rPr>
              <a:t>, daños en </a:t>
            </a:r>
            <a:r>
              <a:rPr lang="es-MX" sz="2400" dirty="0" err="1">
                <a:latin typeface="Quire Sans"/>
                <a:cs typeface="Quire Sans"/>
              </a:rPr>
              <a:t>nDNA</a:t>
            </a:r>
            <a:r>
              <a:rPr lang="es-MX" sz="2400" dirty="0">
                <a:latin typeface="Quire Sans"/>
                <a:cs typeface="Quire Sans"/>
              </a:rPr>
              <a:t> y </a:t>
            </a:r>
            <a:r>
              <a:rPr lang="es-MX" sz="2400" dirty="0" err="1">
                <a:latin typeface="Quire Sans"/>
                <a:cs typeface="Quire Sans"/>
              </a:rPr>
              <a:t>mtDNA</a:t>
            </a:r>
            <a:r>
              <a:rPr lang="es-MX" sz="2400" dirty="0">
                <a:latin typeface="Quire Sans"/>
                <a:cs typeface="Quire Sans"/>
              </a:rPr>
              <a:t>. </a:t>
            </a:r>
          </a:p>
          <a:p>
            <a:pPr marL="342900" indent="-342900">
              <a:buFont typeface="Calibri"/>
              <a:buChar char="-"/>
            </a:pPr>
            <a:endParaRPr lang="es-MX" sz="2400" dirty="0">
              <a:latin typeface="Quire Sans"/>
              <a:cs typeface="Quire Sans"/>
            </a:endParaRPr>
          </a:p>
          <a:p>
            <a:r>
              <a:rPr lang="es-MX" sz="2400" b="1" dirty="0">
                <a:latin typeface="Quire Sans"/>
                <a:cs typeface="Quire Sans"/>
              </a:rPr>
              <a:t>Factores epigenéticos: </a:t>
            </a:r>
            <a:endParaRPr lang="es-ES" sz="2400" dirty="0">
              <a:latin typeface="Quire Sans"/>
              <a:cs typeface="Quire Sans"/>
            </a:endParaRPr>
          </a:p>
          <a:p>
            <a:pPr marL="342900" indent="-342900">
              <a:buFont typeface="Calibri"/>
              <a:buChar char="-"/>
            </a:pPr>
            <a:r>
              <a:rPr lang="es-MX" sz="2400" b="1" dirty="0">
                <a:latin typeface="Quire Sans"/>
                <a:cs typeface="Quire Sans"/>
              </a:rPr>
              <a:t>mutación en la huntingtina (</a:t>
            </a:r>
            <a:r>
              <a:rPr lang="es-MX" sz="2400" b="1" dirty="0" err="1">
                <a:latin typeface="Quire Sans"/>
                <a:cs typeface="Quire Sans"/>
              </a:rPr>
              <a:t>mHTT</a:t>
            </a:r>
            <a:r>
              <a:rPr lang="es-MX" sz="2400" b="1" dirty="0">
                <a:latin typeface="Quire Sans"/>
                <a:cs typeface="Quire Sans"/>
              </a:rPr>
              <a:t>)</a:t>
            </a:r>
            <a:r>
              <a:rPr lang="es-MX" sz="2400" dirty="0">
                <a:latin typeface="Quire Sans"/>
                <a:cs typeface="Quire Sans"/>
              </a:rPr>
              <a:t> promueve la </a:t>
            </a:r>
            <a:r>
              <a:rPr lang="es-MX" sz="2400" b="1" dirty="0" err="1">
                <a:latin typeface="Quire Sans"/>
                <a:cs typeface="Quire Sans"/>
              </a:rPr>
              <a:t>hipermetilación</a:t>
            </a:r>
            <a:r>
              <a:rPr lang="es-MX" sz="2400" dirty="0">
                <a:latin typeface="Quire Sans"/>
                <a:cs typeface="Quire Sans"/>
              </a:rPr>
              <a:t> de promotores de genes clave en neuronas, reprimiendo su transcripción y causando disfunción neuronal.</a:t>
            </a:r>
            <a:endParaRPr lang="es-ES" sz="2400" dirty="0">
              <a:latin typeface="Quire Sans"/>
              <a:cs typeface="Quire Sans"/>
            </a:endParaRPr>
          </a:p>
        </p:txBody>
      </p:sp>
    </p:spTree>
    <p:extLst>
      <p:ext uri="{BB962C8B-B14F-4D97-AF65-F5344CB8AC3E}">
        <p14:creationId xmlns:p14="http://schemas.microsoft.com/office/powerpoint/2010/main" val="729712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9096</Words>
  <Application>Microsoft Office PowerPoint</Application>
  <PresentationFormat>Panorámica</PresentationFormat>
  <Paragraphs>384</Paragraphs>
  <Slides>26</Slides>
  <Notes>19</Notes>
  <HiddenSlides>0</HiddenSlides>
  <MMClips>0</MMClips>
  <ScaleCrop>false</ScaleCrop>
  <HeadingPairs>
    <vt:vector size="4" baseType="variant">
      <vt:variant>
        <vt:lpstr>Tema</vt:lpstr>
      </vt:variant>
      <vt:variant>
        <vt:i4>1</vt:i4>
      </vt:variant>
      <vt:variant>
        <vt:lpstr>Títulos de diapositiva</vt:lpstr>
      </vt:variant>
      <vt:variant>
        <vt:i4>26</vt:i4>
      </vt:variant>
    </vt:vector>
  </HeadingPairs>
  <TitlesOfParts>
    <vt:vector size="27" baseType="lpstr">
      <vt:lpstr>Tema de Office</vt:lpstr>
      <vt:lpstr>Enfermedad de Huntington</vt:lpstr>
      <vt:lpstr>Enfermedad de Huntington</vt:lpstr>
      <vt:lpstr>Síntomas</vt:lpstr>
      <vt:lpstr>Causa genética</vt:lpstr>
      <vt:lpstr>Ubicación</vt:lpstr>
      <vt:lpstr>Progresión y edad de aparición</vt:lpstr>
      <vt:lpstr>¿Qué variaciones moleculares están asociadas con la progresión de la enfermedad de Huntington de aparición temprana?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Enfermedad de Huntington</dc:title>
  <dc:creator>Asus</dc:creator>
  <cp:lastModifiedBy>Catalina Rivera Forero</cp:lastModifiedBy>
  <cp:revision>17</cp:revision>
  <dcterms:created xsi:type="dcterms:W3CDTF">2024-09-22T16:41:52Z</dcterms:created>
  <dcterms:modified xsi:type="dcterms:W3CDTF">2024-09-24T15:02:07Z</dcterms:modified>
</cp:coreProperties>
</file>